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Proxima Nova"/>
      <p:regular r:id="rId43"/>
      <p:bold r:id="rId44"/>
      <p:italic r:id="rId45"/>
      <p:boldItalic r:id="rId46"/>
    </p:embeddedFont>
    <p:embeddedFont>
      <p:font typeface="Average"/>
      <p:regular r:id="rId47"/>
    </p:embeddedFont>
    <p:embeddedFont>
      <p:font typeface="Proxima Nova Semibold"/>
      <p:regular r:id="rId48"/>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ProximaNova-bold.fntdata"/><Relationship Id="rId43" Type="http://schemas.openxmlformats.org/officeDocument/2006/relationships/font" Target="fonts/ProximaNova-regular.fntdata"/><Relationship Id="rId46" Type="http://schemas.openxmlformats.org/officeDocument/2006/relationships/font" Target="fonts/ProximaNova-boldItalic.fntdata"/><Relationship Id="rId45" Type="http://schemas.openxmlformats.org/officeDocument/2006/relationships/font" Target="fonts/ProximaNova-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roximaNovaSemibold-regular.fntdata"/><Relationship Id="rId47" Type="http://schemas.openxmlformats.org/officeDocument/2006/relationships/font" Target="fonts/Average-regular.fntdata"/><Relationship Id="rId49" Type="http://schemas.openxmlformats.org/officeDocument/2006/relationships/font" Target="fonts/ProximaNova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ProximaNovaSemibold-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7ba6b822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7ba6b822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7ba6b822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7ba6b822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cbc79daeb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cbc79daeb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cbc79daeb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cbc79daeb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cbc79daeb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ccbc79daeb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cbc79daeb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ccbc79daeb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cbc79daeb_0_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cbc79daeb_0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cbc79daeb_0_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ccbc79daeb_0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ccbc79daeb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ccbc79daeb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ccbc79daeb_0_1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ccbc79daeb_0_1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cbc79dae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cbc79dae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cbc79daeb_0_1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cbc79daeb_0_1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ccbc79daeb_0_1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ccbc79daeb_0_1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cbc79daeb_0_1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ccbc79daeb_0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ccbc79daeb_0_1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ccbc79daeb_0_1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cbc79daeb_0_1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cbc79daeb_0_1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cbc79daeb_0_1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cbc79daeb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ccbc79daeb_0_1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ccbc79daeb_0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cbc79daeb_0_1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ccbc79daeb_0_1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ce705077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ce705077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ce705077f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ce705077f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cbc79dae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cbc79dae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d7ba6b822f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d7ba6b822f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ce195db3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ce195db3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d7ba6b822f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d7ba6b822f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d7ba6b822f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d7ba6b822f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7ba6b822f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d7ba6b822f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ce195db38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ce195db38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ce195db38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ce195db38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cbc79daeb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cbc79daeb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cbc79daeb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cbc79daeb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cbc79daeb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cbc79daeb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cbc79daeb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cbc79daeb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cbc79dae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cbc79dae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7ba6b822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7ba6b822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9" name="Shape 59"/>
        <p:cNvGrpSpPr/>
        <p:nvPr/>
      </p:nvGrpSpPr>
      <p:grpSpPr>
        <a:xfrm>
          <a:off x="0" y="0"/>
          <a:ext cx="0" cy="0"/>
          <a:chOff x="0" y="0"/>
          <a:chExt cx="0" cy="0"/>
        </a:xfrm>
      </p:grpSpPr>
      <p:cxnSp>
        <p:nvCxnSpPr>
          <p:cNvPr id="60" name="Google Shape;60;p14"/>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61" name="Google Shape;61;p14"/>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62" name="Google Shape;62;p14"/>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cxnSp>
        <p:nvCxnSpPr>
          <p:cNvPr id="65" name="Google Shape;65;p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66" name="Google Shape;66;p15"/>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21"/>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91" name="Google Shape;91;p21"/>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2" name="Google Shape;92;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None/>
              <a:defRPr sz="2100"/>
            </a:lvl1pPr>
          </a:lstStyle>
          <a:p/>
        </p:txBody>
      </p:sp>
      <p:sp>
        <p:nvSpPr>
          <p:cNvPr id="97" name="Google Shape;9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2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3"/>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101" name="Google Shape;101;p23"/>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hyperlink" Target="https://arxiv.org/abs/2103.05274v3" TargetMode="External"/><Relationship Id="rId4" Type="http://schemas.openxmlformats.org/officeDocument/2006/relationships/hyperlink" Target="https://arxiv.org/abs/2103.05274v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36.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www.youtube.com/watch?v=v_Mg0nBqxCY"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www.youtube.com/watch?v=gUo3jLaJ3K0"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5"/>
          <p:cNvSpPr/>
          <p:nvPr/>
        </p:nvSpPr>
        <p:spPr>
          <a:xfrm>
            <a:off x="4819875" y="4172650"/>
            <a:ext cx="1487400" cy="792600"/>
          </a:xfrm>
          <a:prstGeom prst="roundRect">
            <a:avLst>
              <a:gd fmla="val 16667" name="adj"/>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5"/>
          <p:cNvSpPr txBox="1"/>
          <p:nvPr>
            <p:ph type="ctrTitle"/>
          </p:nvPr>
        </p:nvSpPr>
        <p:spPr>
          <a:xfrm>
            <a:off x="510450" y="558800"/>
            <a:ext cx="8123100" cy="2286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Confirming the presence of a SMBHB in OJ 287 using multi-wavelength observations</a:t>
            </a:r>
            <a:endParaRPr/>
          </a:p>
        </p:txBody>
      </p:sp>
      <p:sp>
        <p:nvSpPr>
          <p:cNvPr id="111" name="Google Shape;111;p25"/>
          <p:cNvSpPr txBox="1"/>
          <p:nvPr>
            <p:ph idx="1" type="subTitle"/>
          </p:nvPr>
        </p:nvSpPr>
        <p:spPr>
          <a:xfrm>
            <a:off x="510450" y="3182326"/>
            <a:ext cx="8123100" cy="93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Lankeswar Dey,</a:t>
            </a:r>
            <a:endParaRPr/>
          </a:p>
          <a:p>
            <a:pPr indent="0" lvl="0" marL="0" rtl="0" algn="l">
              <a:spcBef>
                <a:spcPts val="0"/>
              </a:spcBef>
              <a:spcAft>
                <a:spcPts val="0"/>
              </a:spcAft>
              <a:buNone/>
            </a:pPr>
            <a:r>
              <a:rPr lang="en"/>
              <a:t>TIFR, Mumbai</a:t>
            </a:r>
            <a:endParaRPr/>
          </a:p>
        </p:txBody>
      </p:sp>
      <p:pic>
        <p:nvPicPr>
          <p:cNvPr id="112" name="Google Shape;112;p25"/>
          <p:cNvPicPr preferRelativeResize="0"/>
          <p:nvPr/>
        </p:nvPicPr>
        <p:blipFill>
          <a:blip r:embed="rId3">
            <a:alphaModFix/>
          </a:blip>
          <a:stretch>
            <a:fillRect/>
          </a:stretch>
        </p:blipFill>
        <p:spPr>
          <a:xfrm>
            <a:off x="4833125" y="4185100"/>
            <a:ext cx="1373575" cy="686775"/>
          </a:xfrm>
          <a:prstGeom prst="rect">
            <a:avLst/>
          </a:prstGeom>
          <a:noFill/>
          <a:ln>
            <a:noFill/>
          </a:ln>
        </p:spPr>
      </p:pic>
      <p:pic>
        <p:nvPicPr>
          <p:cNvPr id="113" name="Google Shape;113;p25"/>
          <p:cNvPicPr preferRelativeResize="0"/>
          <p:nvPr/>
        </p:nvPicPr>
        <p:blipFill rotWithShape="1">
          <a:blip r:embed="rId4">
            <a:alphaModFix/>
          </a:blip>
          <a:srcRect b="38570" l="0" r="0" t="29341"/>
          <a:stretch/>
        </p:blipFill>
        <p:spPr>
          <a:xfrm>
            <a:off x="6698825" y="4225575"/>
            <a:ext cx="2133416" cy="686775"/>
          </a:xfrm>
          <a:prstGeom prst="rect">
            <a:avLst/>
          </a:prstGeom>
          <a:noFill/>
          <a:ln>
            <a:noFill/>
          </a:ln>
        </p:spPr>
      </p:pic>
      <p:sp>
        <p:nvSpPr>
          <p:cNvPr id="114" name="Google Shape;114;p25"/>
          <p:cNvSpPr txBox="1"/>
          <p:nvPr>
            <p:ph idx="1" type="subTitle"/>
          </p:nvPr>
        </p:nvSpPr>
        <p:spPr>
          <a:xfrm>
            <a:off x="510450" y="4172925"/>
            <a:ext cx="3112800" cy="93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May</a:t>
            </a:r>
            <a:r>
              <a:rPr lang="en" sz="2000"/>
              <a:t> 19, 2021</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4.5 PN accurate solution</a:t>
            </a:r>
            <a:endParaRPr b="1" i="1" sz="3000" u="sng">
              <a:solidFill>
                <a:srgbClr val="85200C"/>
              </a:solidFill>
            </a:endParaRPr>
          </a:p>
          <a:p>
            <a:pPr indent="0" lvl="0" marL="0" rtl="0" algn="l">
              <a:spcBef>
                <a:spcPts val="0"/>
              </a:spcBef>
              <a:spcAft>
                <a:spcPts val="0"/>
              </a:spcAft>
              <a:buNone/>
            </a:pPr>
            <a:r>
              <a:t/>
            </a:r>
            <a:endParaRPr/>
          </a:p>
        </p:txBody>
      </p:sp>
      <p:sp>
        <p:nvSpPr>
          <p:cNvPr id="202" name="Google Shape;202;p34"/>
          <p:cNvSpPr txBox="1"/>
          <p:nvPr/>
        </p:nvSpPr>
        <p:spPr>
          <a:xfrm>
            <a:off x="355000" y="1086325"/>
            <a:ext cx="4329600" cy="3534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In </a:t>
            </a:r>
            <a:r>
              <a:rPr lang="en" sz="1800">
                <a:solidFill>
                  <a:srgbClr val="0000FF"/>
                </a:solidFill>
                <a:latin typeface="Proxima Nova"/>
                <a:ea typeface="Proxima Nova"/>
                <a:cs typeface="Proxima Nova"/>
                <a:sym typeface="Proxima Nova"/>
              </a:rPr>
              <a:t>Dey et al. 2018,</a:t>
            </a:r>
            <a:r>
              <a:rPr lang="en" sz="1800">
                <a:latin typeface="Proxima Nova"/>
                <a:ea typeface="Proxima Nova"/>
                <a:cs typeface="Proxima Nova"/>
                <a:sym typeface="Proxima Nova"/>
              </a:rPr>
              <a:t> we used 4.5 PN accurate EOM to calculate the parameters based on 10 well observed flares.</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lnSpc>
                <a:spcPct val="115000"/>
              </a:lnSpc>
              <a:spcBef>
                <a:spcPts val="0"/>
              </a:spcBef>
              <a:spcAft>
                <a:spcPts val="0"/>
              </a:spcAft>
              <a:buSzPts val="1800"/>
              <a:buFont typeface="Proxima Nova"/>
              <a:buChar char="●"/>
            </a:pPr>
            <a:r>
              <a:rPr lang="en" sz="1800">
                <a:latin typeface="Proxima Nova"/>
                <a:ea typeface="Proxima Nova"/>
                <a:cs typeface="Proxima Nova"/>
                <a:sym typeface="Proxima Nova"/>
              </a:rPr>
              <a:t>Based on our solutions, we predicted that the next flare will occur during end of July - early August, 2019 (</a:t>
            </a:r>
            <a:r>
              <a:rPr lang="en" sz="1800">
                <a:solidFill>
                  <a:srgbClr val="0000FF"/>
                </a:solidFill>
                <a:latin typeface="Proxima Nova"/>
                <a:ea typeface="Proxima Nova"/>
                <a:cs typeface="Proxima Nova"/>
                <a:sym typeface="Proxima Nova"/>
              </a:rPr>
              <a:t>Eddington Flare</a:t>
            </a:r>
            <a:r>
              <a:rPr lang="en" sz="1800">
                <a:latin typeface="Proxima Nova"/>
                <a:ea typeface="Proxima Nova"/>
                <a:cs typeface="Proxima Nova"/>
                <a:sym typeface="Proxima Nova"/>
              </a:rPr>
              <a:t>).</a:t>
            </a:r>
            <a:endParaRPr sz="1800">
              <a:latin typeface="Proxima Nova"/>
              <a:ea typeface="Proxima Nova"/>
              <a:cs typeface="Proxima Nova"/>
              <a:sym typeface="Proxima Nova"/>
            </a:endParaRPr>
          </a:p>
        </p:txBody>
      </p:sp>
      <p:sp>
        <p:nvSpPr>
          <p:cNvPr id="203" name="Google Shape;203;p34"/>
          <p:cNvSpPr txBox="1"/>
          <p:nvPr/>
        </p:nvSpPr>
        <p:spPr>
          <a:xfrm>
            <a:off x="-103575" y="4737775"/>
            <a:ext cx="942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04" name="Google Shape;204;p34"/>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pic>
        <p:nvPicPr>
          <p:cNvPr id="205" name="Google Shape;205;p34"/>
          <p:cNvPicPr preferRelativeResize="0"/>
          <p:nvPr/>
        </p:nvPicPr>
        <p:blipFill>
          <a:blip r:embed="rId3">
            <a:alphaModFix/>
          </a:blip>
          <a:stretch>
            <a:fillRect/>
          </a:stretch>
        </p:blipFill>
        <p:spPr>
          <a:xfrm>
            <a:off x="4997500" y="987925"/>
            <a:ext cx="3756849" cy="2987850"/>
          </a:xfrm>
          <a:prstGeom prst="rect">
            <a:avLst/>
          </a:prstGeom>
          <a:noFill/>
          <a:ln>
            <a:noFill/>
          </a:ln>
          <a:effectLst>
            <a:outerShdw blurRad="57150" rotWithShape="0" algn="bl" dir="4140000" dist="19050">
              <a:srgbClr val="000000">
                <a:alpha val="91000"/>
              </a:srgbClr>
            </a:outerShdw>
          </a:effectLst>
        </p:spPr>
      </p:pic>
      <p:sp>
        <p:nvSpPr>
          <p:cNvPr id="206" name="Google Shape;206;p34"/>
          <p:cNvSpPr txBox="1"/>
          <p:nvPr/>
        </p:nvSpPr>
        <p:spPr>
          <a:xfrm>
            <a:off x="5854125" y="4035175"/>
            <a:ext cx="2043600" cy="6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Dey et al. 2018, ApJ</a:t>
            </a:r>
            <a:endParaRPr sz="1600">
              <a:solidFill>
                <a:srgbClr val="073763"/>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OJ 287: Predicting the 2019 Flare</a:t>
            </a:r>
            <a:endParaRPr b="1" i="1" sz="3000" u="sng">
              <a:solidFill>
                <a:srgbClr val="85200C"/>
              </a:solidFill>
            </a:endParaRPr>
          </a:p>
          <a:p>
            <a:pPr indent="0" lvl="0" marL="0" rtl="0" algn="l">
              <a:spcBef>
                <a:spcPts val="0"/>
              </a:spcBef>
              <a:spcAft>
                <a:spcPts val="0"/>
              </a:spcAft>
              <a:buNone/>
            </a:pPr>
            <a:r>
              <a:t/>
            </a:r>
            <a:endParaRPr/>
          </a:p>
        </p:txBody>
      </p:sp>
      <p:sp>
        <p:nvSpPr>
          <p:cNvPr id="212" name="Google Shape;212;p35"/>
          <p:cNvSpPr txBox="1"/>
          <p:nvPr/>
        </p:nvSpPr>
        <p:spPr>
          <a:xfrm>
            <a:off x="311700" y="808650"/>
            <a:ext cx="8385000" cy="535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Proxima Nova"/>
              <a:buChar char="●"/>
            </a:pPr>
            <a:r>
              <a:rPr lang="en" sz="1800">
                <a:latin typeface="Proxima Nova"/>
                <a:ea typeface="Proxima Nova"/>
                <a:cs typeface="Proxima Nova"/>
                <a:sym typeface="Proxima Nova"/>
              </a:rPr>
              <a:t>We also predicted the expected shape of the light curve during 2019 flare.</a:t>
            </a:r>
            <a:endParaRPr sz="1800">
              <a:latin typeface="Proxima Nova"/>
              <a:ea typeface="Proxima Nova"/>
              <a:cs typeface="Proxima Nova"/>
              <a:sym typeface="Proxima Nova"/>
            </a:endParaRPr>
          </a:p>
        </p:txBody>
      </p:sp>
      <p:pic>
        <p:nvPicPr>
          <p:cNvPr id="213" name="Google Shape;213;p35"/>
          <p:cNvPicPr preferRelativeResize="0"/>
          <p:nvPr/>
        </p:nvPicPr>
        <p:blipFill>
          <a:blip r:embed="rId3">
            <a:alphaModFix/>
          </a:blip>
          <a:stretch>
            <a:fillRect/>
          </a:stretch>
        </p:blipFill>
        <p:spPr>
          <a:xfrm>
            <a:off x="304800" y="1332125"/>
            <a:ext cx="4277951" cy="3024650"/>
          </a:xfrm>
          <a:prstGeom prst="rect">
            <a:avLst/>
          </a:prstGeom>
          <a:noFill/>
          <a:ln>
            <a:noFill/>
          </a:ln>
          <a:effectLst>
            <a:outerShdw blurRad="171450" rotWithShape="0" algn="bl" dir="5940000" dist="85725">
              <a:srgbClr val="000000">
                <a:alpha val="50000"/>
              </a:srgbClr>
            </a:outerShdw>
          </a:effectLst>
        </p:spPr>
      </p:pic>
      <p:pic>
        <p:nvPicPr>
          <p:cNvPr id="214" name="Google Shape;214;p35"/>
          <p:cNvPicPr preferRelativeResize="0"/>
          <p:nvPr/>
        </p:nvPicPr>
        <p:blipFill>
          <a:blip r:embed="rId4">
            <a:alphaModFix/>
          </a:blip>
          <a:stretch>
            <a:fillRect/>
          </a:stretch>
        </p:blipFill>
        <p:spPr>
          <a:xfrm>
            <a:off x="4710900" y="1332125"/>
            <a:ext cx="3982826" cy="3024650"/>
          </a:xfrm>
          <a:prstGeom prst="rect">
            <a:avLst/>
          </a:prstGeom>
          <a:noFill/>
          <a:ln>
            <a:noFill/>
          </a:ln>
          <a:effectLst>
            <a:outerShdw blurRad="185738" rotWithShape="0" algn="bl" dir="6060000" dist="95250">
              <a:srgbClr val="000000">
                <a:alpha val="50000"/>
              </a:srgbClr>
            </a:outerShdw>
          </a:effectLst>
        </p:spPr>
      </p:pic>
      <p:sp>
        <p:nvSpPr>
          <p:cNvPr id="215" name="Google Shape;215;p35"/>
          <p:cNvSpPr txBox="1"/>
          <p:nvPr/>
        </p:nvSpPr>
        <p:spPr>
          <a:xfrm>
            <a:off x="3446700" y="4356775"/>
            <a:ext cx="21150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Dey et al. 2018, ApJ</a:t>
            </a:r>
            <a:endParaRPr sz="1600">
              <a:solidFill>
                <a:srgbClr val="073763"/>
              </a:solidFill>
              <a:latin typeface="Proxima Nova"/>
              <a:ea typeface="Proxima Nova"/>
              <a:cs typeface="Proxima Nova"/>
              <a:sym typeface="Proxima Nova"/>
            </a:endParaRPr>
          </a:p>
        </p:txBody>
      </p:sp>
      <p:sp>
        <p:nvSpPr>
          <p:cNvPr id="216" name="Google Shape;216;p35"/>
          <p:cNvSpPr txBox="1"/>
          <p:nvPr/>
        </p:nvSpPr>
        <p:spPr>
          <a:xfrm>
            <a:off x="-103575" y="4737775"/>
            <a:ext cx="942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17" name="Google Shape;217;p35"/>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The Spitzer Observations</a:t>
            </a:r>
            <a:endParaRPr b="1" i="1" sz="3000" u="sng">
              <a:solidFill>
                <a:srgbClr val="85200C"/>
              </a:solidFill>
            </a:endParaRPr>
          </a:p>
          <a:p>
            <a:pPr indent="0" lvl="0" marL="0" rtl="0" algn="l">
              <a:spcBef>
                <a:spcPts val="0"/>
              </a:spcBef>
              <a:spcAft>
                <a:spcPts val="0"/>
              </a:spcAft>
              <a:buNone/>
            </a:pPr>
            <a:r>
              <a:t/>
            </a:r>
            <a:endParaRPr/>
          </a:p>
        </p:txBody>
      </p:sp>
      <p:sp>
        <p:nvSpPr>
          <p:cNvPr id="223" name="Google Shape;223;p36"/>
          <p:cNvSpPr txBox="1"/>
          <p:nvPr/>
        </p:nvSpPr>
        <p:spPr>
          <a:xfrm>
            <a:off x="311700" y="961050"/>
            <a:ext cx="4286100" cy="36627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Unfortunately, at the time of predicted flare, OJ 287 was very close to the Sun!</a:t>
            </a:r>
            <a:endParaRPr sz="1700">
              <a:latin typeface="Proxima Nova"/>
              <a:ea typeface="Proxima Nova"/>
              <a:cs typeface="Proxima Nova"/>
              <a:sym typeface="Proxima Nova"/>
            </a:endParaRPr>
          </a:p>
          <a:p>
            <a:pPr indent="0" lvl="0" marL="457200" rtl="0" algn="l">
              <a:spcBef>
                <a:spcPts val="0"/>
              </a:spcBef>
              <a:spcAft>
                <a:spcPts val="0"/>
              </a:spcAft>
              <a:buNone/>
            </a:pPr>
            <a:r>
              <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i="1" lang="en" sz="1700">
                <a:solidFill>
                  <a:srgbClr val="FF0000"/>
                </a:solidFill>
                <a:latin typeface="Proxima Nova"/>
                <a:ea typeface="Proxima Nova"/>
                <a:cs typeface="Proxima Nova"/>
                <a:sym typeface="Proxima Nova"/>
              </a:rPr>
              <a:t>Impossible to monitor OJ 287 by our ground based telescopes</a:t>
            </a:r>
            <a:endParaRPr i="1" sz="1700">
              <a:solidFill>
                <a:srgbClr val="FF0000"/>
              </a:solidFill>
              <a:latin typeface="Proxima Nova"/>
              <a:ea typeface="Proxima Nova"/>
              <a:cs typeface="Proxima Nova"/>
              <a:sym typeface="Proxima Nova"/>
            </a:endParaRPr>
          </a:p>
          <a:p>
            <a:pPr indent="0" lvl="0" marL="457200" rtl="0" algn="l">
              <a:spcBef>
                <a:spcPts val="0"/>
              </a:spcBef>
              <a:spcAft>
                <a:spcPts val="0"/>
              </a:spcAft>
              <a:buNone/>
            </a:pPr>
            <a:r>
              <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The only telescope, able to observe OJ 287 during that time was Spitzer telescope.</a:t>
            </a:r>
            <a:endParaRPr sz="1700">
              <a:latin typeface="Proxima Nova"/>
              <a:ea typeface="Proxima Nova"/>
              <a:cs typeface="Proxima Nova"/>
              <a:sym typeface="Proxima Nova"/>
            </a:endParaRPr>
          </a:p>
          <a:p>
            <a:pPr indent="0" lvl="0" marL="457200" rtl="0" algn="l">
              <a:spcBef>
                <a:spcPts val="0"/>
              </a:spcBef>
              <a:spcAft>
                <a:spcPts val="0"/>
              </a:spcAft>
              <a:buNone/>
            </a:pPr>
            <a:r>
              <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We observed OJ 287 for 21 epochs between July 31 and September 6, 2019. </a:t>
            </a:r>
            <a:endParaRPr sz="1700">
              <a:latin typeface="Proxima Nova"/>
              <a:ea typeface="Proxima Nova"/>
              <a:cs typeface="Proxima Nova"/>
              <a:sym typeface="Proxima Nova"/>
            </a:endParaRPr>
          </a:p>
        </p:txBody>
      </p:sp>
      <p:pic>
        <p:nvPicPr>
          <p:cNvPr id="224" name="Google Shape;224;p36"/>
          <p:cNvPicPr preferRelativeResize="0"/>
          <p:nvPr/>
        </p:nvPicPr>
        <p:blipFill>
          <a:blip r:embed="rId3">
            <a:alphaModFix/>
          </a:blip>
          <a:stretch>
            <a:fillRect/>
          </a:stretch>
        </p:blipFill>
        <p:spPr>
          <a:xfrm>
            <a:off x="4664100" y="941525"/>
            <a:ext cx="4286250" cy="3219450"/>
          </a:xfrm>
          <a:prstGeom prst="rect">
            <a:avLst/>
          </a:prstGeom>
          <a:noFill/>
          <a:ln>
            <a:noFill/>
          </a:ln>
          <a:effectLst>
            <a:outerShdw blurRad="71438" rotWithShape="0" algn="bl" dir="4320000" dist="28575">
              <a:srgbClr val="000000">
                <a:alpha val="87000"/>
              </a:srgbClr>
            </a:outerShdw>
          </a:effectLst>
        </p:spPr>
      </p:pic>
      <p:sp>
        <p:nvSpPr>
          <p:cNvPr id="225" name="Google Shape;225;p36"/>
          <p:cNvSpPr txBox="1"/>
          <p:nvPr/>
        </p:nvSpPr>
        <p:spPr>
          <a:xfrm>
            <a:off x="4967550" y="4200200"/>
            <a:ext cx="40974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Spitzer Space Telescope (</a:t>
            </a:r>
            <a:r>
              <a:rPr lang="en" sz="1300">
                <a:solidFill>
                  <a:srgbClr val="073763"/>
                </a:solidFill>
                <a:latin typeface="Proxima Nova"/>
                <a:ea typeface="Proxima Nova"/>
                <a:cs typeface="Proxima Nova"/>
                <a:sym typeface="Proxima Nova"/>
              </a:rPr>
              <a:t>Source: Wikipedia</a:t>
            </a:r>
            <a:r>
              <a:rPr lang="en" sz="1600">
                <a:solidFill>
                  <a:srgbClr val="073763"/>
                </a:solidFill>
                <a:latin typeface="Proxima Nova"/>
                <a:ea typeface="Proxima Nova"/>
                <a:cs typeface="Proxima Nova"/>
                <a:sym typeface="Proxima Nova"/>
              </a:rPr>
              <a:t>)</a:t>
            </a:r>
            <a:endParaRPr sz="1600">
              <a:solidFill>
                <a:srgbClr val="073763"/>
              </a:solidFill>
              <a:latin typeface="Proxima Nova"/>
              <a:ea typeface="Proxima Nova"/>
              <a:cs typeface="Proxima Nova"/>
              <a:sym typeface="Proxima Nova"/>
            </a:endParaRPr>
          </a:p>
        </p:txBody>
      </p:sp>
      <p:sp>
        <p:nvSpPr>
          <p:cNvPr id="226" name="Google Shape;226;p36"/>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27" name="Google Shape;227;p36"/>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The Eddington Flare of 2019</a:t>
            </a:r>
            <a:endParaRPr b="1" i="1" sz="3000" u="sng">
              <a:solidFill>
                <a:srgbClr val="85200C"/>
              </a:solidFill>
            </a:endParaRPr>
          </a:p>
          <a:p>
            <a:pPr indent="0" lvl="0" marL="0" rtl="0" algn="l">
              <a:spcBef>
                <a:spcPts val="0"/>
              </a:spcBef>
              <a:spcAft>
                <a:spcPts val="0"/>
              </a:spcAft>
              <a:buNone/>
            </a:pPr>
            <a:r>
              <a:t/>
            </a:r>
            <a:endParaRPr/>
          </a:p>
        </p:txBody>
      </p:sp>
      <p:sp>
        <p:nvSpPr>
          <p:cNvPr id="233" name="Google Shape;233;p37"/>
          <p:cNvSpPr txBox="1"/>
          <p:nvPr/>
        </p:nvSpPr>
        <p:spPr>
          <a:xfrm>
            <a:off x="311700" y="961050"/>
            <a:ext cx="4286100" cy="3639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Spitzer observations were done in near-IR bands at 3.6 and 4.5 microns.</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After taking into account the different properties of the flare in optical and near-IR band, we see that observed points nicely follow the predicted light curve.</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Clr>
                <a:srgbClr val="FF0000"/>
              </a:buClr>
              <a:buSzPts val="1800"/>
              <a:buFont typeface="Proxima Nova"/>
              <a:buChar char="●"/>
            </a:pPr>
            <a:r>
              <a:rPr i="1" lang="en" sz="1800">
                <a:solidFill>
                  <a:srgbClr val="FF0000"/>
                </a:solidFill>
                <a:latin typeface="Proxima Nova"/>
                <a:ea typeface="Proxima Nova"/>
                <a:cs typeface="Proxima Nova"/>
                <a:sym typeface="Proxima Nova"/>
              </a:rPr>
              <a:t>We confirmed  that the flare came within the predicted narrow time window, required in the BBH model.</a:t>
            </a:r>
            <a:endParaRPr i="1" sz="1800">
              <a:solidFill>
                <a:srgbClr val="FF0000"/>
              </a:solidFill>
              <a:latin typeface="Proxima Nova"/>
              <a:ea typeface="Proxima Nova"/>
              <a:cs typeface="Proxima Nova"/>
              <a:sym typeface="Proxima Nova"/>
            </a:endParaRPr>
          </a:p>
        </p:txBody>
      </p:sp>
      <p:sp>
        <p:nvSpPr>
          <p:cNvPr id="234" name="Google Shape;234;p37"/>
          <p:cNvSpPr txBox="1"/>
          <p:nvPr/>
        </p:nvSpPr>
        <p:spPr>
          <a:xfrm>
            <a:off x="4626450" y="4124000"/>
            <a:ext cx="4286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73763"/>
                </a:solidFill>
                <a:latin typeface="Proxima Nova"/>
                <a:ea typeface="Proxima Nova"/>
                <a:cs typeface="Proxima Nova"/>
                <a:sym typeface="Proxima Nova"/>
              </a:rPr>
              <a:t>Comparison between predicted and observed light curve (Laine, Dey et al. 2020, ApJL).</a:t>
            </a:r>
            <a:endParaRPr sz="1600">
              <a:solidFill>
                <a:srgbClr val="073763"/>
              </a:solidFill>
              <a:latin typeface="Proxima Nova"/>
              <a:ea typeface="Proxima Nova"/>
              <a:cs typeface="Proxima Nova"/>
              <a:sym typeface="Proxima Nova"/>
            </a:endParaRPr>
          </a:p>
        </p:txBody>
      </p:sp>
      <p:pic>
        <p:nvPicPr>
          <p:cNvPr id="235" name="Google Shape;235;p37"/>
          <p:cNvPicPr preferRelativeResize="0"/>
          <p:nvPr/>
        </p:nvPicPr>
        <p:blipFill>
          <a:blip r:embed="rId3">
            <a:alphaModFix/>
          </a:blip>
          <a:stretch>
            <a:fillRect/>
          </a:stretch>
        </p:blipFill>
        <p:spPr>
          <a:xfrm>
            <a:off x="4710806" y="941525"/>
            <a:ext cx="4193768" cy="3135737"/>
          </a:xfrm>
          <a:prstGeom prst="rect">
            <a:avLst/>
          </a:prstGeom>
          <a:noFill/>
          <a:ln>
            <a:noFill/>
          </a:ln>
          <a:effectLst>
            <a:outerShdw blurRad="142875" rotWithShape="0" algn="bl" dir="5400000" dist="95250">
              <a:srgbClr val="000000">
                <a:alpha val="55000"/>
              </a:srgbClr>
            </a:outerShdw>
          </a:effectLst>
        </p:spPr>
      </p:pic>
      <p:sp>
        <p:nvSpPr>
          <p:cNvPr id="236" name="Google Shape;236;p37"/>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37" name="Google Shape;237;p37"/>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Implications of 2019 Flare and the Future</a:t>
            </a:r>
            <a:endParaRPr b="1" i="1" sz="3000" u="sng">
              <a:solidFill>
                <a:srgbClr val="85200C"/>
              </a:solidFill>
            </a:endParaRPr>
          </a:p>
          <a:p>
            <a:pPr indent="0" lvl="0" marL="0" rtl="0" algn="l">
              <a:spcBef>
                <a:spcPts val="0"/>
              </a:spcBef>
              <a:spcAft>
                <a:spcPts val="0"/>
              </a:spcAft>
              <a:buNone/>
            </a:pPr>
            <a:r>
              <a:t/>
            </a:r>
            <a:endParaRPr/>
          </a:p>
        </p:txBody>
      </p:sp>
      <p:sp>
        <p:nvSpPr>
          <p:cNvPr id="243" name="Google Shape;243;p38"/>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44" name="Google Shape;244;p38"/>
          <p:cNvSpPr txBox="1"/>
          <p:nvPr/>
        </p:nvSpPr>
        <p:spPr>
          <a:xfrm>
            <a:off x="311700" y="880800"/>
            <a:ext cx="3630300" cy="37431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2019 flare would have appear 1.5 days earlier if we neglected the higher order radiation reaction terms in the PN-accurate EOM.</a:t>
            </a:r>
            <a:endParaRPr sz="1700">
              <a:latin typeface="Proxima Nova"/>
              <a:ea typeface="Proxima Nova"/>
              <a:cs typeface="Proxima Nova"/>
              <a:sym typeface="Proxima Nova"/>
            </a:endParaRPr>
          </a:p>
          <a:p>
            <a:pPr indent="0" lvl="0" marL="0" rtl="0" algn="l">
              <a:spcBef>
                <a:spcPts val="0"/>
              </a:spcBef>
              <a:spcAft>
                <a:spcPts val="0"/>
              </a:spcAft>
              <a:buNone/>
            </a:pPr>
            <a:r>
              <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The next flare is predicted to happen during July 2022. Again, at that time OJ 287 will be close to the Sun.</a:t>
            </a:r>
            <a:endParaRPr sz="1700">
              <a:latin typeface="Proxima Nova"/>
              <a:ea typeface="Proxima Nova"/>
              <a:cs typeface="Proxima Nova"/>
              <a:sym typeface="Proxima Nova"/>
            </a:endParaRPr>
          </a:p>
          <a:p>
            <a:pPr indent="0" lvl="0" marL="457200" rtl="0" algn="l">
              <a:spcBef>
                <a:spcPts val="0"/>
              </a:spcBef>
              <a:spcAft>
                <a:spcPts val="0"/>
              </a:spcAft>
              <a:buNone/>
            </a:pPr>
            <a:r>
              <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i="1" lang="en" sz="1700">
                <a:solidFill>
                  <a:srgbClr val="1155CC"/>
                </a:solidFill>
                <a:latin typeface="Proxima Nova"/>
                <a:ea typeface="Proxima Nova"/>
                <a:cs typeface="Proxima Nova"/>
                <a:sym typeface="Proxima Nova"/>
              </a:rPr>
              <a:t>Possible observational approaches are being explored.</a:t>
            </a:r>
            <a:endParaRPr i="1" sz="1700">
              <a:solidFill>
                <a:srgbClr val="1155CC"/>
              </a:solidFill>
              <a:latin typeface="Proxima Nova"/>
              <a:ea typeface="Proxima Nova"/>
              <a:cs typeface="Proxima Nova"/>
              <a:sym typeface="Proxima Nova"/>
            </a:endParaRPr>
          </a:p>
        </p:txBody>
      </p:sp>
      <p:sp>
        <p:nvSpPr>
          <p:cNvPr id="245" name="Google Shape;245;p38"/>
          <p:cNvSpPr txBox="1"/>
          <p:nvPr/>
        </p:nvSpPr>
        <p:spPr>
          <a:xfrm>
            <a:off x="5356875" y="4276400"/>
            <a:ext cx="28701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73763"/>
                </a:solidFill>
                <a:latin typeface="Proxima Nova"/>
                <a:ea typeface="Proxima Nova"/>
                <a:cs typeface="Proxima Nova"/>
                <a:sym typeface="Proxima Nova"/>
              </a:rPr>
              <a:t>(Laine, Dey et al. 2020, ApJL).</a:t>
            </a:r>
            <a:endParaRPr sz="1600">
              <a:solidFill>
                <a:srgbClr val="073763"/>
              </a:solidFill>
              <a:latin typeface="Proxima Nova"/>
              <a:ea typeface="Proxima Nova"/>
              <a:cs typeface="Proxima Nova"/>
              <a:sym typeface="Proxima Nova"/>
            </a:endParaRPr>
          </a:p>
        </p:txBody>
      </p:sp>
      <p:pic>
        <p:nvPicPr>
          <p:cNvPr id="246" name="Google Shape;246;p38"/>
          <p:cNvPicPr preferRelativeResize="0"/>
          <p:nvPr/>
        </p:nvPicPr>
        <p:blipFill>
          <a:blip r:embed="rId3">
            <a:alphaModFix/>
          </a:blip>
          <a:stretch>
            <a:fillRect/>
          </a:stretch>
        </p:blipFill>
        <p:spPr>
          <a:xfrm>
            <a:off x="4281200" y="1081125"/>
            <a:ext cx="4710400" cy="3189776"/>
          </a:xfrm>
          <a:prstGeom prst="rect">
            <a:avLst/>
          </a:prstGeom>
          <a:noFill/>
          <a:ln>
            <a:noFill/>
          </a:ln>
          <a:effectLst>
            <a:outerShdw blurRad="157163" rotWithShape="0" algn="bl" dir="5400000" dist="104775">
              <a:srgbClr val="000000">
                <a:alpha val="50000"/>
              </a:srgbClr>
            </a:outerShdw>
          </a:effectLst>
        </p:spPr>
      </p:pic>
      <p:sp>
        <p:nvSpPr>
          <p:cNvPr id="247" name="Google Shape;247;p38"/>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490250" y="526350"/>
            <a:ext cx="768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a:t>Can GMVA/EHT Campaigns Substantiate Our BBH Scenario for OJ 287?</a:t>
            </a:r>
            <a:br>
              <a:rPr i="1" lang="en"/>
            </a:br>
            <a:endParaRPr i="1"/>
          </a:p>
          <a:p>
            <a:pPr indent="0" lvl="0" marL="0" rtl="0" algn="ctr">
              <a:spcBef>
                <a:spcPts val="0"/>
              </a:spcBef>
              <a:spcAft>
                <a:spcPts val="0"/>
              </a:spcAft>
              <a:buNone/>
            </a:pPr>
            <a:r>
              <a:rPr lang="en" sz="2000">
                <a:solidFill>
                  <a:srgbClr val="0000FF"/>
                </a:solidFill>
              </a:rPr>
              <a:t>Dey, Valtonen, Gopakumar et al. 2021, MNRAS;  </a:t>
            </a:r>
            <a:r>
              <a:rPr lang="en" sz="1700" u="sng">
                <a:solidFill>
                  <a:schemeClr val="hlink"/>
                </a:solidFill>
                <a:highlight>
                  <a:srgbClr val="FFFFFF"/>
                </a:highlight>
                <a:latin typeface="Arial"/>
                <a:ea typeface="Arial"/>
                <a:cs typeface="Arial"/>
                <a:sym typeface="Arial"/>
                <a:hlinkClick r:id="rId3"/>
              </a:rPr>
              <a:t>a</a:t>
            </a:r>
            <a:r>
              <a:rPr lang="en" sz="1700">
                <a:solidFill>
                  <a:schemeClr val="hlink"/>
                </a:solidFill>
                <a:highlight>
                  <a:srgbClr val="FFFFFF"/>
                </a:highlight>
                <a:uFill>
                  <a:noFill/>
                </a:uFill>
                <a:latin typeface="Arial"/>
                <a:ea typeface="Arial"/>
                <a:cs typeface="Arial"/>
                <a:sym typeface="Arial"/>
                <a:hlinkClick r:id="rId4"/>
              </a:rPr>
              <a:t>rXiv:2103.05274v3</a:t>
            </a:r>
            <a:endParaRPr sz="2800">
              <a:solidFill>
                <a:srgbClr val="0000FF"/>
              </a:solidFill>
              <a:highlight>
                <a:srgbClr val="FFFFFF"/>
              </a:highlight>
            </a:endParaRPr>
          </a:p>
          <a:p>
            <a:pPr indent="0" lvl="0" marL="0" rtl="0" algn="l">
              <a:spcBef>
                <a:spcPts val="0"/>
              </a:spcBef>
              <a:spcAft>
                <a:spcPts val="0"/>
              </a:spcAft>
              <a:buNone/>
            </a:pPr>
            <a:r>
              <a:t/>
            </a:r>
            <a:endParaRPr i="1"/>
          </a:p>
        </p:txBody>
      </p:sp>
      <p:sp>
        <p:nvSpPr>
          <p:cNvPr id="253" name="Google Shape;253;p39"/>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OJ 287 in Radio: Position Angle (PA)</a:t>
            </a:r>
            <a:endParaRPr b="1" i="1" sz="3000" u="sng">
              <a:solidFill>
                <a:srgbClr val="85200C"/>
              </a:solidFill>
            </a:endParaRPr>
          </a:p>
          <a:p>
            <a:pPr indent="0" lvl="0" marL="0" rtl="0" algn="l">
              <a:spcBef>
                <a:spcPts val="0"/>
              </a:spcBef>
              <a:spcAft>
                <a:spcPts val="0"/>
              </a:spcAft>
              <a:buNone/>
            </a:pPr>
            <a:r>
              <a:t/>
            </a:r>
            <a:endParaRPr/>
          </a:p>
        </p:txBody>
      </p:sp>
      <p:sp>
        <p:nvSpPr>
          <p:cNvPr id="259" name="Google Shape;259;p40"/>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60" name="Google Shape;260;p40"/>
          <p:cNvSpPr txBox="1"/>
          <p:nvPr/>
        </p:nvSpPr>
        <p:spPr>
          <a:xfrm>
            <a:off x="311700" y="961050"/>
            <a:ext cx="4541100" cy="377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radio jet of OJ 287 has been under high resolution observation for last 30 years in 15 and 43 GHz and last 15 years in 86 GHz.</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position angle (PA) of the radio jet is defined as the angle between the projected jet on the sky plane and a fixed axis.</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PA of OJ 287’s jet shows systematic variations in all three frequencies. </a:t>
            </a:r>
            <a:endParaRPr sz="1800">
              <a:latin typeface="Proxima Nova"/>
              <a:ea typeface="Proxima Nova"/>
              <a:cs typeface="Proxima Nova"/>
              <a:sym typeface="Proxima Nova"/>
            </a:endParaRPr>
          </a:p>
        </p:txBody>
      </p:sp>
      <p:pic>
        <p:nvPicPr>
          <p:cNvPr id="261" name="Google Shape;261;p40"/>
          <p:cNvPicPr preferRelativeResize="0"/>
          <p:nvPr/>
        </p:nvPicPr>
        <p:blipFill>
          <a:blip r:embed="rId3">
            <a:alphaModFix/>
          </a:blip>
          <a:stretch>
            <a:fillRect/>
          </a:stretch>
        </p:blipFill>
        <p:spPr>
          <a:xfrm>
            <a:off x="5122375" y="961050"/>
            <a:ext cx="3701475" cy="3709175"/>
          </a:xfrm>
          <a:prstGeom prst="rect">
            <a:avLst/>
          </a:prstGeom>
          <a:noFill/>
          <a:ln>
            <a:noFill/>
          </a:ln>
          <a:effectLst>
            <a:outerShdw blurRad="142875" rotWithShape="0" algn="bl" dir="6060000" dist="95250">
              <a:srgbClr val="000000">
                <a:alpha val="55000"/>
              </a:srgbClr>
            </a:outerShdw>
          </a:effectLst>
        </p:spPr>
      </p:pic>
      <p:sp>
        <p:nvSpPr>
          <p:cNvPr id="262" name="Google Shape;262;p40"/>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PA for 43 GHz radio jet in OJ 287</a:t>
            </a:r>
            <a:endParaRPr b="1" i="1" sz="3000" u="sng">
              <a:solidFill>
                <a:srgbClr val="85200C"/>
              </a:solidFill>
            </a:endParaRPr>
          </a:p>
          <a:p>
            <a:pPr indent="0" lvl="0" marL="0" rtl="0" algn="l">
              <a:spcBef>
                <a:spcPts val="0"/>
              </a:spcBef>
              <a:spcAft>
                <a:spcPts val="0"/>
              </a:spcAft>
              <a:buNone/>
            </a:pPr>
            <a:r>
              <a:t/>
            </a:r>
            <a:endParaRPr/>
          </a:p>
        </p:txBody>
      </p:sp>
      <p:sp>
        <p:nvSpPr>
          <p:cNvPr id="268" name="Google Shape;268;p41"/>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pic>
        <p:nvPicPr>
          <p:cNvPr id="269" name="Google Shape;269;p41"/>
          <p:cNvPicPr preferRelativeResize="0"/>
          <p:nvPr/>
        </p:nvPicPr>
        <p:blipFill>
          <a:blip r:embed="rId3">
            <a:alphaModFix/>
          </a:blip>
          <a:stretch>
            <a:fillRect/>
          </a:stretch>
        </p:blipFill>
        <p:spPr>
          <a:xfrm>
            <a:off x="445375" y="951350"/>
            <a:ext cx="5705785" cy="3645900"/>
          </a:xfrm>
          <a:prstGeom prst="rect">
            <a:avLst/>
          </a:prstGeom>
          <a:noFill/>
          <a:ln>
            <a:noFill/>
          </a:ln>
          <a:effectLst>
            <a:outerShdw blurRad="142875" rotWithShape="0" algn="bl" dir="6060000" dist="95250">
              <a:srgbClr val="000000">
                <a:alpha val="55000"/>
              </a:srgbClr>
            </a:outerShdw>
          </a:effectLst>
        </p:spPr>
      </p:pic>
      <p:sp>
        <p:nvSpPr>
          <p:cNvPr id="270" name="Google Shape;270;p41"/>
          <p:cNvSpPr txBox="1"/>
          <p:nvPr/>
        </p:nvSpPr>
        <p:spPr>
          <a:xfrm>
            <a:off x="6165950" y="4006850"/>
            <a:ext cx="13824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Agudo et al. 2014, ApJ</a:t>
            </a:r>
            <a:endParaRPr sz="1600">
              <a:solidFill>
                <a:srgbClr val="073763"/>
              </a:solidFill>
              <a:latin typeface="Proxima Nova"/>
              <a:ea typeface="Proxima Nova"/>
              <a:cs typeface="Proxima Nova"/>
              <a:sym typeface="Proxima Nova"/>
            </a:endParaRPr>
          </a:p>
        </p:txBody>
      </p:sp>
      <p:sp>
        <p:nvSpPr>
          <p:cNvPr id="271" name="Google Shape;271;p41"/>
          <p:cNvSpPr txBox="1"/>
          <p:nvPr/>
        </p:nvSpPr>
        <p:spPr>
          <a:xfrm>
            <a:off x="6335475" y="930750"/>
            <a:ext cx="2568600" cy="294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Similar kind of variations are also present in PA of the jet at 15 GHz and 86 GHz.</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Clr>
                <a:srgbClr val="FF0000"/>
              </a:buClr>
              <a:buSzPts val="1800"/>
              <a:buFont typeface="Proxima Nova"/>
              <a:buChar char="●"/>
            </a:pPr>
            <a:r>
              <a:rPr b="1" lang="en" sz="1800">
                <a:solidFill>
                  <a:srgbClr val="FF0000"/>
                </a:solidFill>
                <a:latin typeface="Proxima Nova"/>
                <a:ea typeface="Proxima Nova"/>
                <a:cs typeface="Proxima Nova"/>
                <a:sym typeface="Proxima Nova"/>
              </a:rPr>
              <a:t>Can we model these variations too from the BBH model?</a:t>
            </a:r>
            <a:endParaRPr b="1" sz="1800">
              <a:solidFill>
                <a:srgbClr val="FF0000"/>
              </a:solidFill>
              <a:latin typeface="Proxima Nova"/>
              <a:ea typeface="Proxima Nova"/>
              <a:cs typeface="Proxima Nova"/>
              <a:sym typeface="Proxima Nova"/>
            </a:endParaRPr>
          </a:p>
        </p:txBody>
      </p:sp>
      <p:sp>
        <p:nvSpPr>
          <p:cNvPr id="272" name="Google Shape;272;p41"/>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Modelling PA variations</a:t>
            </a:r>
            <a:endParaRPr b="1" i="1" sz="3000" u="sng">
              <a:solidFill>
                <a:srgbClr val="85200C"/>
              </a:solidFill>
            </a:endParaRPr>
          </a:p>
          <a:p>
            <a:pPr indent="0" lvl="0" marL="0" rtl="0" algn="l">
              <a:spcBef>
                <a:spcPts val="0"/>
              </a:spcBef>
              <a:spcAft>
                <a:spcPts val="0"/>
              </a:spcAft>
              <a:buNone/>
            </a:pPr>
            <a:r>
              <a:t/>
            </a:r>
            <a:endParaRPr/>
          </a:p>
        </p:txBody>
      </p:sp>
      <p:sp>
        <p:nvSpPr>
          <p:cNvPr id="278" name="Google Shape;278;p42"/>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79" name="Google Shape;279;p42"/>
          <p:cNvSpPr txBox="1"/>
          <p:nvPr/>
        </p:nvSpPr>
        <p:spPr>
          <a:xfrm>
            <a:off x="311700" y="930750"/>
            <a:ext cx="8520600" cy="162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simplest explanation to variations in PA is precession of the jet. So we need to model the jet precession in our BBH scenario.</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But, what determines the direction of the jet? We have considered two different models as the jet launching mechanism is not well understood.</a:t>
            </a:r>
            <a:endParaRPr b="1" sz="1800">
              <a:solidFill>
                <a:srgbClr val="FF0000"/>
              </a:solidFill>
              <a:latin typeface="Proxima Nova"/>
              <a:ea typeface="Proxima Nova"/>
              <a:cs typeface="Proxima Nova"/>
              <a:sym typeface="Proxima Nova"/>
            </a:endParaRPr>
          </a:p>
        </p:txBody>
      </p:sp>
      <p:sp>
        <p:nvSpPr>
          <p:cNvPr id="280" name="Google Shape;280;p42"/>
          <p:cNvSpPr txBox="1"/>
          <p:nvPr/>
        </p:nvSpPr>
        <p:spPr>
          <a:xfrm>
            <a:off x="1266400" y="2724150"/>
            <a:ext cx="71088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roxima Nova"/>
                <a:ea typeface="Proxima Nova"/>
                <a:cs typeface="Proxima Nova"/>
                <a:sym typeface="Proxima Nova"/>
              </a:rPr>
              <a:t>1.  </a:t>
            </a:r>
            <a:r>
              <a:rPr lang="en" sz="1800" u="sng">
                <a:solidFill>
                  <a:srgbClr val="0B5394"/>
                </a:solidFill>
                <a:latin typeface="Proxima Nova"/>
                <a:ea typeface="Proxima Nova"/>
                <a:cs typeface="Proxima Nova"/>
                <a:sym typeface="Proxima Nova"/>
              </a:rPr>
              <a:t>Spin model:</a:t>
            </a:r>
            <a:r>
              <a:rPr lang="en" sz="1800">
                <a:latin typeface="Proxima Nova"/>
                <a:ea typeface="Proxima Nova"/>
                <a:cs typeface="Proxima Nova"/>
                <a:sym typeface="Proxima Nova"/>
              </a:rPr>
              <a:t> The direction of the spin of the primary BH determines the direction of the jet.</a:t>
            </a:r>
            <a:endParaRPr sz="1800">
              <a:latin typeface="Proxima Nova"/>
              <a:ea typeface="Proxima Nova"/>
              <a:cs typeface="Proxima Nova"/>
              <a:sym typeface="Proxima Nova"/>
            </a:endParaRPr>
          </a:p>
        </p:txBody>
      </p:sp>
      <p:sp>
        <p:nvSpPr>
          <p:cNvPr id="281" name="Google Shape;281;p42"/>
          <p:cNvSpPr txBox="1"/>
          <p:nvPr/>
        </p:nvSpPr>
        <p:spPr>
          <a:xfrm>
            <a:off x="1214525" y="3654738"/>
            <a:ext cx="71088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roxima Nova"/>
                <a:ea typeface="Proxima Nova"/>
                <a:cs typeface="Proxima Nova"/>
                <a:sym typeface="Proxima Nova"/>
              </a:rPr>
              <a:t> 2.  </a:t>
            </a:r>
            <a:r>
              <a:rPr lang="en" sz="1800" u="sng">
                <a:solidFill>
                  <a:srgbClr val="0B5394"/>
                </a:solidFill>
                <a:latin typeface="Proxima Nova"/>
                <a:ea typeface="Proxima Nova"/>
                <a:cs typeface="Proxima Nova"/>
                <a:sym typeface="Proxima Nova"/>
              </a:rPr>
              <a:t>Disk model:</a:t>
            </a:r>
            <a:r>
              <a:rPr lang="en" sz="1800">
                <a:latin typeface="Proxima Nova"/>
                <a:ea typeface="Proxima Nova"/>
                <a:cs typeface="Proxima Nova"/>
                <a:sym typeface="Proxima Nova"/>
              </a:rPr>
              <a:t> The jet follows the direction of the angular momentum of the inner region of the accretion disk.</a:t>
            </a:r>
            <a:endParaRPr sz="1800">
              <a:latin typeface="Proxima Nova"/>
              <a:ea typeface="Proxima Nova"/>
              <a:cs typeface="Proxima Nova"/>
              <a:sym typeface="Proxima Nova"/>
            </a:endParaRPr>
          </a:p>
        </p:txBody>
      </p:sp>
      <p:sp>
        <p:nvSpPr>
          <p:cNvPr id="282" name="Google Shape;282;p42"/>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283" name="Google Shape;283;p42"/>
          <p:cNvSpPr txBox="1"/>
          <p:nvPr/>
        </p:nvSpPr>
        <p:spPr>
          <a:xfrm>
            <a:off x="3609375" y="3016250"/>
            <a:ext cx="24915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(Balndford &amp; Znajek, 1977)</a:t>
            </a:r>
            <a:endParaRPr sz="1600">
              <a:solidFill>
                <a:srgbClr val="073763"/>
              </a:solidFill>
              <a:latin typeface="Proxima Nova"/>
              <a:ea typeface="Proxima Nova"/>
              <a:cs typeface="Proxima Nova"/>
              <a:sym typeface="Proxima Nova"/>
            </a:endParaRPr>
          </a:p>
        </p:txBody>
      </p:sp>
      <p:sp>
        <p:nvSpPr>
          <p:cNvPr id="284" name="Google Shape;284;p42"/>
          <p:cNvSpPr txBox="1"/>
          <p:nvPr/>
        </p:nvSpPr>
        <p:spPr>
          <a:xfrm>
            <a:off x="6428775" y="3930650"/>
            <a:ext cx="24915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(Balndford &amp; Payne, 1982)</a:t>
            </a:r>
            <a:endParaRPr sz="1600">
              <a:solidFill>
                <a:srgbClr val="073763"/>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The Spin Model</a:t>
            </a:r>
            <a:endParaRPr b="1" i="1" sz="3000" u="sng">
              <a:solidFill>
                <a:srgbClr val="85200C"/>
              </a:solidFill>
            </a:endParaRPr>
          </a:p>
          <a:p>
            <a:pPr indent="0" lvl="0" marL="0" rtl="0" algn="l">
              <a:spcBef>
                <a:spcPts val="0"/>
              </a:spcBef>
              <a:spcAft>
                <a:spcPts val="0"/>
              </a:spcAft>
              <a:buNone/>
            </a:pPr>
            <a:r>
              <a:t/>
            </a:r>
            <a:endParaRPr/>
          </a:p>
        </p:txBody>
      </p:sp>
      <p:sp>
        <p:nvSpPr>
          <p:cNvPr id="290" name="Google Shape;290;p43"/>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291" name="Google Shape;291;p43"/>
          <p:cNvSpPr txBox="1"/>
          <p:nvPr/>
        </p:nvSpPr>
        <p:spPr>
          <a:xfrm>
            <a:off x="311700" y="930750"/>
            <a:ext cx="8520600" cy="738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use post-Newtonian equation of motion to model the precession of the primary BH spin in OJ 287.</a:t>
            </a:r>
            <a:endParaRPr b="1" sz="1800">
              <a:solidFill>
                <a:srgbClr val="FF0000"/>
              </a:solidFill>
              <a:latin typeface="Proxima Nova"/>
              <a:ea typeface="Proxima Nova"/>
              <a:cs typeface="Proxima Nova"/>
              <a:sym typeface="Proxima Nova"/>
            </a:endParaRPr>
          </a:p>
        </p:txBody>
      </p:sp>
      <p:pic>
        <p:nvPicPr>
          <p:cNvPr id="292" name="Google Shape;292;p43"/>
          <p:cNvPicPr preferRelativeResize="0"/>
          <p:nvPr/>
        </p:nvPicPr>
        <p:blipFill>
          <a:blip r:embed="rId3">
            <a:alphaModFix/>
          </a:blip>
          <a:stretch>
            <a:fillRect/>
          </a:stretch>
        </p:blipFill>
        <p:spPr>
          <a:xfrm>
            <a:off x="823267" y="1563288"/>
            <a:ext cx="6973283" cy="1726612"/>
          </a:xfrm>
          <a:prstGeom prst="rect">
            <a:avLst/>
          </a:prstGeom>
          <a:noFill/>
          <a:ln>
            <a:noFill/>
          </a:ln>
        </p:spPr>
      </p:pic>
      <p:sp>
        <p:nvSpPr>
          <p:cNvPr id="293" name="Google Shape;293;p43"/>
          <p:cNvSpPr txBox="1"/>
          <p:nvPr/>
        </p:nvSpPr>
        <p:spPr>
          <a:xfrm>
            <a:off x="311700" y="3140550"/>
            <a:ext cx="8520600" cy="445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Spin of the primary BH precesses according to</a:t>
            </a:r>
            <a:endParaRPr b="1" sz="1800">
              <a:solidFill>
                <a:srgbClr val="FF0000"/>
              </a:solidFill>
              <a:latin typeface="Proxima Nova"/>
              <a:ea typeface="Proxima Nova"/>
              <a:cs typeface="Proxima Nova"/>
              <a:sym typeface="Proxima Nova"/>
            </a:endParaRPr>
          </a:p>
        </p:txBody>
      </p:sp>
      <p:pic>
        <p:nvPicPr>
          <p:cNvPr id="294" name="Google Shape;294;p43"/>
          <p:cNvPicPr preferRelativeResize="0"/>
          <p:nvPr/>
        </p:nvPicPr>
        <p:blipFill>
          <a:blip r:embed="rId4">
            <a:alphaModFix/>
          </a:blip>
          <a:stretch>
            <a:fillRect/>
          </a:stretch>
        </p:blipFill>
        <p:spPr>
          <a:xfrm>
            <a:off x="1143000" y="3591000"/>
            <a:ext cx="2278775" cy="994375"/>
          </a:xfrm>
          <a:prstGeom prst="rect">
            <a:avLst/>
          </a:prstGeom>
          <a:noFill/>
          <a:ln>
            <a:noFill/>
          </a:ln>
        </p:spPr>
      </p:pic>
      <p:sp>
        <p:nvSpPr>
          <p:cNvPr id="295" name="Google Shape;295;p43"/>
          <p:cNvSpPr txBox="1"/>
          <p:nvPr/>
        </p:nvSpPr>
        <p:spPr>
          <a:xfrm>
            <a:off x="3741975" y="4053475"/>
            <a:ext cx="8301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roxima Nova"/>
                <a:ea typeface="Proxima Nova"/>
                <a:cs typeface="Proxima Nova"/>
                <a:sym typeface="Proxima Nova"/>
              </a:rPr>
              <a:t>where</a:t>
            </a:r>
            <a:endParaRPr sz="1800">
              <a:latin typeface="Proxima Nova"/>
              <a:ea typeface="Proxima Nova"/>
              <a:cs typeface="Proxima Nova"/>
              <a:sym typeface="Proxima Nova"/>
            </a:endParaRPr>
          </a:p>
        </p:txBody>
      </p:sp>
      <p:pic>
        <p:nvPicPr>
          <p:cNvPr id="296" name="Google Shape;296;p43"/>
          <p:cNvPicPr preferRelativeResize="0"/>
          <p:nvPr/>
        </p:nvPicPr>
        <p:blipFill>
          <a:blip r:embed="rId5">
            <a:alphaModFix/>
          </a:blip>
          <a:stretch>
            <a:fillRect/>
          </a:stretch>
        </p:blipFill>
        <p:spPr>
          <a:xfrm>
            <a:off x="4572075" y="4079075"/>
            <a:ext cx="2187034" cy="420200"/>
          </a:xfrm>
          <a:prstGeom prst="rect">
            <a:avLst/>
          </a:prstGeom>
          <a:noFill/>
          <a:ln>
            <a:noFill/>
          </a:ln>
        </p:spPr>
      </p:pic>
      <p:sp>
        <p:nvSpPr>
          <p:cNvPr id="297" name="Google Shape;297;p43"/>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6"/>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i="1" lang="en" sz="3000" u="sng">
                <a:solidFill>
                  <a:srgbClr val="85200C"/>
                </a:solidFill>
              </a:rPr>
              <a:t>Plan of my talk</a:t>
            </a:r>
            <a:endParaRPr b="1" i="1" sz="3000" u="sng">
              <a:solidFill>
                <a:srgbClr val="85200C"/>
              </a:solidFill>
            </a:endParaRPr>
          </a:p>
          <a:p>
            <a:pPr indent="0" lvl="0" marL="0" rtl="0" algn="l">
              <a:spcBef>
                <a:spcPts val="0"/>
              </a:spcBef>
              <a:spcAft>
                <a:spcPts val="0"/>
              </a:spcAft>
              <a:buNone/>
            </a:pPr>
            <a:r>
              <a:t/>
            </a:r>
            <a:endParaRPr/>
          </a:p>
        </p:txBody>
      </p:sp>
      <p:sp>
        <p:nvSpPr>
          <p:cNvPr id="120" name="Google Shape;120;p26"/>
          <p:cNvSpPr txBox="1"/>
          <p:nvPr/>
        </p:nvSpPr>
        <p:spPr>
          <a:xfrm>
            <a:off x="423725" y="873050"/>
            <a:ext cx="8408700" cy="4002900"/>
          </a:xfrm>
          <a:prstGeom prst="rect">
            <a:avLst/>
          </a:prstGeom>
          <a:noFill/>
          <a:ln>
            <a:noFill/>
          </a:ln>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Font typeface="Proxima Nova"/>
              <a:buChar char="●"/>
            </a:pPr>
            <a:r>
              <a:rPr lang="en" sz="2100">
                <a:latin typeface="Proxima Nova"/>
                <a:ea typeface="Proxima Nova"/>
                <a:cs typeface="Proxima Nova"/>
                <a:sym typeface="Proxima Nova"/>
              </a:rPr>
              <a:t>Introduction</a:t>
            </a:r>
            <a:endParaRPr sz="1700">
              <a:latin typeface="Proxima Nova"/>
              <a:ea typeface="Proxima Nova"/>
              <a:cs typeface="Proxima Nova"/>
              <a:sym typeface="Proxima Nova"/>
            </a:endParaRPr>
          </a:p>
          <a:p>
            <a:pPr indent="-349250" lvl="1" marL="914400" rtl="0" algn="l">
              <a:lnSpc>
                <a:spcPct val="150000"/>
              </a:lnSpc>
              <a:spcBef>
                <a:spcPts val="0"/>
              </a:spcBef>
              <a:spcAft>
                <a:spcPts val="0"/>
              </a:spcAft>
              <a:buSzPts val="1900"/>
              <a:buFont typeface="Proxima Nova"/>
              <a:buChar char="○"/>
            </a:pPr>
            <a:r>
              <a:rPr lang="en" sz="1900">
                <a:latin typeface="Proxima Nova"/>
                <a:ea typeface="Proxima Nova"/>
                <a:cs typeface="Proxima Nova"/>
                <a:sym typeface="Proxima Nova"/>
              </a:rPr>
              <a:t>Properties of OJ 287: Binary Black Hole central engine</a:t>
            </a:r>
            <a:endParaRPr sz="1900">
              <a:latin typeface="Proxima Nova"/>
              <a:ea typeface="Proxima Nova"/>
              <a:cs typeface="Proxima Nova"/>
              <a:sym typeface="Proxima Nova"/>
            </a:endParaRPr>
          </a:p>
          <a:p>
            <a:pPr indent="-349250" lvl="1" marL="914400" rtl="0" algn="l">
              <a:lnSpc>
                <a:spcPct val="200000"/>
              </a:lnSpc>
              <a:spcBef>
                <a:spcPts val="0"/>
              </a:spcBef>
              <a:spcAft>
                <a:spcPts val="0"/>
              </a:spcAft>
              <a:buSzPts val="1900"/>
              <a:buFont typeface="Proxima Nova"/>
              <a:buChar char="○"/>
            </a:pPr>
            <a:r>
              <a:rPr lang="en" sz="1900">
                <a:latin typeface="Proxima Nova"/>
                <a:ea typeface="Proxima Nova"/>
                <a:cs typeface="Proxima Nova"/>
                <a:sym typeface="Proxima Nova"/>
              </a:rPr>
              <a:t>History of observational campaigns and predictions</a:t>
            </a:r>
            <a:endParaRPr sz="1900">
              <a:latin typeface="Proxima Nova"/>
              <a:ea typeface="Proxima Nova"/>
              <a:cs typeface="Proxima Nova"/>
              <a:sym typeface="Proxima Nova"/>
            </a:endParaRPr>
          </a:p>
          <a:p>
            <a:pPr indent="-355600" lvl="0" marL="457200" rtl="0" algn="l">
              <a:lnSpc>
                <a:spcPct val="200000"/>
              </a:lnSpc>
              <a:spcBef>
                <a:spcPts val="0"/>
              </a:spcBef>
              <a:spcAft>
                <a:spcPts val="0"/>
              </a:spcAft>
              <a:buSzPts val="2000"/>
              <a:buFont typeface="Proxima Nova"/>
              <a:buChar char="●"/>
            </a:pPr>
            <a:r>
              <a:rPr lang="en" sz="2000">
                <a:latin typeface="Proxima Nova"/>
                <a:ea typeface="Proxima Nova"/>
                <a:cs typeface="Proxima Nova"/>
                <a:sym typeface="Proxima Nova"/>
              </a:rPr>
              <a:t>2019 Spitzer observations of OJ 28</a:t>
            </a:r>
            <a:r>
              <a:rPr lang="en" sz="2000">
                <a:latin typeface="Proxima Nova"/>
                <a:ea typeface="Proxima Nova"/>
                <a:cs typeface="Proxima Nova"/>
                <a:sym typeface="Proxima Nova"/>
              </a:rPr>
              <a:t>7</a:t>
            </a:r>
            <a:endParaRPr sz="2000">
              <a:latin typeface="Proxima Nova"/>
              <a:ea typeface="Proxima Nova"/>
              <a:cs typeface="Proxima Nova"/>
              <a:sym typeface="Proxima Nova"/>
            </a:endParaRPr>
          </a:p>
          <a:p>
            <a:pPr indent="-355600" lvl="0" marL="457200" rtl="0" algn="l">
              <a:lnSpc>
                <a:spcPct val="200000"/>
              </a:lnSpc>
              <a:spcBef>
                <a:spcPts val="0"/>
              </a:spcBef>
              <a:spcAft>
                <a:spcPts val="0"/>
              </a:spcAft>
              <a:buSzPts val="2000"/>
              <a:buFont typeface="Proxima Nova"/>
              <a:buChar char="●"/>
            </a:pPr>
            <a:r>
              <a:rPr lang="en" sz="2000">
                <a:latin typeface="Proxima Nova"/>
                <a:ea typeface="Proxima Nova"/>
                <a:cs typeface="Proxima Nova"/>
                <a:sym typeface="Proxima Nova"/>
              </a:rPr>
              <a:t>OJ 287 in Radio: Implications for the GMVA/EHT consortia</a:t>
            </a:r>
            <a:endParaRPr sz="2000">
              <a:latin typeface="Proxima Nova"/>
              <a:ea typeface="Proxima Nova"/>
              <a:cs typeface="Proxima Nova"/>
              <a:sym typeface="Proxima Nova"/>
            </a:endParaRPr>
          </a:p>
          <a:p>
            <a:pPr indent="-355600" lvl="0" marL="457200" rtl="0" algn="l">
              <a:lnSpc>
                <a:spcPct val="200000"/>
              </a:lnSpc>
              <a:spcBef>
                <a:spcPts val="0"/>
              </a:spcBef>
              <a:spcAft>
                <a:spcPts val="0"/>
              </a:spcAft>
              <a:buSzPts val="2000"/>
              <a:buFont typeface="Proxima Nova"/>
              <a:buChar char="●"/>
            </a:pPr>
            <a:r>
              <a:rPr lang="en" sz="2000">
                <a:latin typeface="Proxima Nova"/>
                <a:ea typeface="Proxima Nova"/>
                <a:cs typeface="Proxima Nova"/>
                <a:sym typeface="Proxima Nova"/>
              </a:rPr>
              <a:t>Modelling GWs from OJ 287 like binaries for PTA</a:t>
            </a:r>
            <a:endParaRPr sz="2000">
              <a:latin typeface="Proxima Nova"/>
              <a:ea typeface="Proxima Nova"/>
              <a:cs typeface="Proxima Nova"/>
              <a:sym typeface="Proxima Nova"/>
            </a:endParaRPr>
          </a:p>
          <a:p>
            <a:pPr indent="-355600" lvl="0" marL="457200" rtl="0" algn="l">
              <a:lnSpc>
                <a:spcPct val="200000"/>
              </a:lnSpc>
              <a:spcBef>
                <a:spcPts val="0"/>
              </a:spcBef>
              <a:spcAft>
                <a:spcPts val="0"/>
              </a:spcAft>
              <a:buSzPts val="2000"/>
              <a:buFont typeface="Proxima Nova"/>
              <a:buChar char="●"/>
            </a:pPr>
            <a:r>
              <a:rPr lang="en" sz="2000">
                <a:latin typeface="Proxima Nova"/>
                <a:ea typeface="Proxima Nova"/>
                <a:cs typeface="Proxima Nova"/>
                <a:sym typeface="Proxima Nova"/>
              </a:rPr>
              <a:t>Summary</a:t>
            </a:r>
            <a:endParaRPr sz="2000">
              <a:latin typeface="Proxima Nova"/>
              <a:ea typeface="Proxima Nova"/>
              <a:cs typeface="Proxima Nova"/>
              <a:sym typeface="Proxima Nova"/>
            </a:endParaRPr>
          </a:p>
        </p:txBody>
      </p:sp>
      <p:sp>
        <p:nvSpPr>
          <p:cNvPr id="121" name="Google Shape;121;p26"/>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The Spin Precession</a:t>
            </a:r>
            <a:endParaRPr b="1" i="1" sz="3000" u="sng">
              <a:solidFill>
                <a:srgbClr val="85200C"/>
              </a:solidFill>
            </a:endParaRPr>
          </a:p>
          <a:p>
            <a:pPr indent="0" lvl="0" marL="0" rtl="0" algn="l">
              <a:spcBef>
                <a:spcPts val="0"/>
              </a:spcBef>
              <a:spcAft>
                <a:spcPts val="0"/>
              </a:spcAft>
              <a:buNone/>
            </a:pPr>
            <a:r>
              <a:t/>
            </a:r>
            <a:endParaRPr/>
          </a:p>
        </p:txBody>
      </p:sp>
      <p:sp>
        <p:nvSpPr>
          <p:cNvPr id="303" name="Google Shape;303;p44"/>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304" name="Google Shape;304;p44"/>
          <p:cNvSpPr txBox="1"/>
          <p:nvPr/>
        </p:nvSpPr>
        <p:spPr>
          <a:xfrm>
            <a:off x="311700" y="1113450"/>
            <a:ext cx="3725400" cy="3258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took the accretion disk plane to be the X-Y plane. Then we determine the direction of the spin with two polar angles ϴ(t) and Φ(t).</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angle Θ(t) remains almost constant while Φ(t) decreases with time.</a:t>
            </a:r>
            <a:endParaRPr sz="1800">
              <a:latin typeface="Proxima Nova"/>
              <a:ea typeface="Proxima Nova"/>
              <a:cs typeface="Proxima Nova"/>
              <a:sym typeface="Proxima Nova"/>
            </a:endParaRPr>
          </a:p>
        </p:txBody>
      </p:sp>
      <p:pic>
        <p:nvPicPr>
          <p:cNvPr id="305" name="Google Shape;305;p44"/>
          <p:cNvPicPr preferRelativeResize="0"/>
          <p:nvPr/>
        </p:nvPicPr>
        <p:blipFill>
          <a:blip r:embed="rId3">
            <a:alphaModFix/>
          </a:blip>
          <a:stretch>
            <a:fillRect/>
          </a:stretch>
        </p:blipFill>
        <p:spPr>
          <a:xfrm>
            <a:off x="4157825" y="1017725"/>
            <a:ext cx="4757576" cy="3113325"/>
          </a:xfrm>
          <a:prstGeom prst="rect">
            <a:avLst/>
          </a:prstGeom>
          <a:noFill/>
          <a:ln>
            <a:noFill/>
          </a:ln>
          <a:effectLst>
            <a:outerShdw blurRad="142875" rotWithShape="0" algn="bl" dir="6120000" dist="95250">
              <a:srgbClr val="000000">
                <a:alpha val="55000"/>
              </a:srgbClr>
            </a:outerShdw>
          </a:effectLst>
        </p:spPr>
      </p:pic>
      <p:sp>
        <p:nvSpPr>
          <p:cNvPr id="306" name="Google Shape;306;p44"/>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307" name="Google Shape;307;p44"/>
          <p:cNvSpPr txBox="1"/>
          <p:nvPr/>
        </p:nvSpPr>
        <p:spPr>
          <a:xfrm>
            <a:off x="4341150" y="4276400"/>
            <a:ext cx="44511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73763"/>
                </a:solidFill>
                <a:latin typeface="Proxima Nova"/>
                <a:ea typeface="Proxima Nova"/>
                <a:cs typeface="Proxima Nova"/>
                <a:sym typeface="Proxima Nova"/>
              </a:rPr>
              <a:t>(Dey, Valtonen, Gopakumar et al. 2021, MNRAS)</a:t>
            </a:r>
            <a:endParaRPr sz="1600">
              <a:solidFill>
                <a:srgbClr val="073763"/>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The Disk Model</a:t>
            </a:r>
            <a:endParaRPr b="1" i="1" sz="3000" u="sng">
              <a:solidFill>
                <a:srgbClr val="85200C"/>
              </a:solidFill>
            </a:endParaRPr>
          </a:p>
          <a:p>
            <a:pPr indent="0" lvl="0" marL="0" rtl="0" algn="l">
              <a:spcBef>
                <a:spcPts val="0"/>
              </a:spcBef>
              <a:spcAft>
                <a:spcPts val="0"/>
              </a:spcAft>
              <a:buNone/>
            </a:pPr>
            <a:r>
              <a:t/>
            </a:r>
            <a:endParaRPr/>
          </a:p>
        </p:txBody>
      </p:sp>
      <p:sp>
        <p:nvSpPr>
          <p:cNvPr id="313" name="Google Shape;313;p45"/>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314" name="Google Shape;314;p45"/>
          <p:cNvSpPr txBox="1"/>
          <p:nvPr/>
        </p:nvSpPr>
        <p:spPr>
          <a:xfrm>
            <a:off x="311700" y="884850"/>
            <a:ext cx="8739300" cy="716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model the accretion disk as a cloud of point particles. The disk particles are evolved simultaneously with our binary BH.</a:t>
            </a:r>
            <a:endParaRPr sz="1800">
              <a:latin typeface="Proxima Nova"/>
              <a:ea typeface="Proxima Nova"/>
              <a:cs typeface="Proxima Nova"/>
              <a:sym typeface="Proxima Nova"/>
            </a:endParaRPr>
          </a:p>
        </p:txBody>
      </p:sp>
      <p:pic>
        <p:nvPicPr>
          <p:cNvPr id="315" name="Google Shape;315;p45"/>
          <p:cNvPicPr preferRelativeResize="0"/>
          <p:nvPr/>
        </p:nvPicPr>
        <p:blipFill>
          <a:blip r:embed="rId3">
            <a:alphaModFix/>
          </a:blip>
          <a:stretch>
            <a:fillRect/>
          </a:stretch>
        </p:blipFill>
        <p:spPr>
          <a:xfrm>
            <a:off x="615701" y="1753650"/>
            <a:ext cx="7912587" cy="2907925"/>
          </a:xfrm>
          <a:prstGeom prst="rect">
            <a:avLst/>
          </a:prstGeom>
          <a:noFill/>
          <a:ln>
            <a:noFill/>
          </a:ln>
          <a:effectLst>
            <a:outerShdw blurRad="142875" rotWithShape="0" algn="bl" dir="6060000" dist="95250">
              <a:srgbClr val="000000">
                <a:alpha val="55000"/>
              </a:srgbClr>
            </a:outerShdw>
          </a:effectLst>
        </p:spPr>
      </p:pic>
      <p:sp>
        <p:nvSpPr>
          <p:cNvPr id="316" name="Google Shape;316;p45"/>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Calculating PA</a:t>
            </a:r>
            <a:endParaRPr b="1" i="1" sz="3000" u="sng">
              <a:solidFill>
                <a:srgbClr val="85200C"/>
              </a:solidFill>
            </a:endParaRPr>
          </a:p>
          <a:p>
            <a:pPr indent="0" lvl="0" marL="0" rtl="0" algn="l">
              <a:spcBef>
                <a:spcPts val="0"/>
              </a:spcBef>
              <a:spcAft>
                <a:spcPts val="0"/>
              </a:spcAft>
              <a:buNone/>
            </a:pPr>
            <a:r>
              <a:t/>
            </a:r>
            <a:endParaRPr/>
          </a:p>
        </p:txBody>
      </p:sp>
      <p:sp>
        <p:nvSpPr>
          <p:cNvPr id="322" name="Google Shape;322;p46"/>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323" name="Google Shape;323;p46"/>
          <p:cNvSpPr txBox="1"/>
          <p:nvPr/>
        </p:nvSpPr>
        <p:spPr>
          <a:xfrm>
            <a:off x="311700" y="961050"/>
            <a:ext cx="8739300" cy="2483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The PA depends on both the jet direction and the line of sight. The direction of the line of sight in our frame is determined by two angles ϴ</a:t>
            </a:r>
            <a:r>
              <a:rPr baseline="-25000" lang="en" sz="1700">
                <a:latin typeface="Proxima Nova"/>
                <a:ea typeface="Proxima Nova"/>
                <a:cs typeface="Proxima Nova"/>
                <a:sym typeface="Proxima Nova"/>
              </a:rPr>
              <a:t>obs</a:t>
            </a:r>
            <a:r>
              <a:rPr lang="en" sz="1700">
                <a:latin typeface="Proxima Nova"/>
                <a:ea typeface="Proxima Nova"/>
                <a:cs typeface="Proxima Nova"/>
                <a:sym typeface="Proxima Nova"/>
              </a:rPr>
              <a:t> and Φ</a:t>
            </a:r>
            <a:r>
              <a:rPr baseline="-25000" lang="en" sz="1700">
                <a:latin typeface="Proxima Nova"/>
                <a:ea typeface="Proxima Nova"/>
                <a:cs typeface="Proxima Nova"/>
                <a:sym typeface="Proxima Nova"/>
              </a:rPr>
              <a:t>obs</a:t>
            </a:r>
            <a:r>
              <a:rPr lang="en" sz="1700">
                <a:latin typeface="Proxima Nova"/>
                <a:ea typeface="Proxima Nova"/>
                <a:cs typeface="Proxima Nova"/>
                <a:sym typeface="Proxima Nova"/>
              </a:rPr>
              <a:t>.</a:t>
            </a:r>
            <a:endParaRPr sz="1700">
              <a:latin typeface="Proxima Nova"/>
              <a:ea typeface="Proxima Nova"/>
              <a:cs typeface="Proxima Nova"/>
              <a:sym typeface="Proxima Nova"/>
            </a:endParaRPr>
          </a:p>
          <a:p>
            <a:pPr indent="0" lvl="0" marL="457200" rtl="0" algn="l">
              <a:spcBef>
                <a:spcPts val="0"/>
              </a:spcBef>
              <a:spcAft>
                <a:spcPts val="0"/>
              </a:spcAft>
              <a:buNone/>
            </a:pPr>
            <a:r>
              <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Any change in the jet direction will take some time to propagate along the jet to be visible. We parameterize this time delay by Δt and it will be different for different frequencies.</a:t>
            </a:r>
            <a:endParaRPr sz="1700">
              <a:latin typeface="Proxima Nova"/>
              <a:ea typeface="Proxima Nova"/>
              <a:cs typeface="Proxima Nova"/>
              <a:sym typeface="Proxima Nova"/>
            </a:endParaRPr>
          </a:p>
          <a:p>
            <a:pPr indent="0" lvl="0" marL="457200" rtl="0" algn="l">
              <a:spcBef>
                <a:spcPts val="0"/>
              </a:spcBef>
              <a:spcAft>
                <a:spcPts val="0"/>
              </a:spcAft>
              <a:buNone/>
            </a:pPr>
            <a:r>
              <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 sz="1700">
                <a:latin typeface="Proxima Nova"/>
                <a:ea typeface="Proxima Nova"/>
                <a:cs typeface="Proxima Nova"/>
                <a:sym typeface="Proxima Nova"/>
              </a:rPr>
              <a:t>We need one more parameter  ΔPA to take into account the fixed direction from which PA is measured. ΔPA also depends on frequency due to bending of the jet.</a:t>
            </a:r>
            <a:endParaRPr sz="1700">
              <a:latin typeface="Proxima Nova"/>
              <a:ea typeface="Proxima Nova"/>
              <a:cs typeface="Proxima Nova"/>
              <a:sym typeface="Proxima Nova"/>
            </a:endParaRPr>
          </a:p>
        </p:txBody>
      </p:sp>
      <p:pic>
        <p:nvPicPr>
          <p:cNvPr id="324" name="Google Shape;324;p46"/>
          <p:cNvPicPr preferRelativeResize="0"/>
          <p:nvPr/>
        </p:nvPicPr>
        <p:blipFill>
          <a:blip r:embed="rId3">
            <a:alphaModFix/>
          </a:blip>
          <a:stretch>
            <a:fillRect/>
          </a:stretch>
        </p:blipFill>
        <p:spPr>
          <a:xfrm>
            <a:off x="1143000" y="3444450"/>
            <a:ext cx="6316300" cy="572700"/>
          </a:xfrm>
          <a:prstGeom prst="rect">
            <a:avLst/>
          </a:prstGeom>
          <a:noFill/>
          <a:ln>
            <a:noFill/>
          </a:ln>
        </p:spPr>
      </p:pic>
      <p:sp>
        <p:nvSpPr>
          <p:cNvPr id="325" name="Google Shape;325;p46"/>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326" name="Google Shape;326;p46"/>
          <p:cNvSpPr txBox="1"/>
          <p:nvPr/>
        </p:nvSpPr>
        <p:spPr>
          <a:xfrm>
            <a:off x="311700" y="4009050"/>
            <a:ext cx="8739300" cy="716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FF0000"/>
              </a:buClr>
              <a:buSzPts val="1700"/>
              <a:buFont typeface="Proxima Nova"/>
              <a:buChar char="●"/>
            </a:pPr>
            <a:r>
              <a:rPr lang="en" sz="1700">
                <a:solidFill>
                  <a:srgbClr val="FF0000"/>
                </a:solidFill>
                <a:latin typeface="Proxima Nova"/>
                <a:ea typeface="Proxima Nova"/>
                <a:cs typeface="Proxima Nova"/>
                <a:sym typeface="Proxima Nova"/>
              </a:rPr>
              <a:t>We simultaneously fit for PAs in all three frequency observations (86, 43 &amp; 15 GHz). For that we need in total 8 parameters to be fitted.</a:t>
            </a:r>
            <a:endParaRPr sz="1700">
              <a:solidFill>
                <a:srgbClr val="FF0000"/>
              </a:solidFill>
              <a:latin typeface="Proxima Nova"/>
              <a:ea typeface="Proxima Nova"/>
              <a:cs typeface="Proxima Nova"/>
              <a:sym typeface="Proxima Nova"/>
            </a:endParaRPr>
          </a:p>
        </p:txBody>
      </p:sp>
      <p:pic>
        <p:nvPicPr>
          <p:cNvPr id="327" name="Google Shape;327;p46"/>
          <p:cNvPicPr preferRelativeResize="0"/>
          <p:nvPr/>
        </p:nvPicPr>
        <p:blipFill>
          <a:blip r:embed="rId4">
            <a:alphaModFix/>
          </a:blip>
          <a:stretch>
            <a:fillRect/>
          </a:stretch>
        </p:blipFill>
        <p:spPr>
          <a:xfrm>
            <a:off x="5122375" y="961050"/>
            <a:ext cx="3701475" cy="3709175"/>
          </a:xfrm>
          <a:prstGeom prst="rect">
            <a:avLst/>
          </a:prstGeom>
          <a:noFill/>
          <a:ln>
            <a:noFill/>
          </a:ln>
          <a:effectLst>
            <a:outerShdw blurRad="142875" rotWithShape="0" algn="bl" dir="6060000" dist="95250">
              <a:srgbClr val="000000">
                <a:alpha val="55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7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00"/>
                                        <p:tgtEl>
                                          <p:spTgt spid="327"/>
                                        </p:tgtEl>
                                      </p:cBhvr>
                                    </p:animEffect>
                                    <p:set>
                                      <p:cBhvr>
                                        <p:cTn dur="1" fill="hold">
                                          <p:stCondLst>
                                            <p:cond delay="700"/>
                                          </p:stCondLst>
                                        </p:cTn>
                                        <p:tgtEl>
                                          <p:spTgt spid="3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Posterior Distribution (Spin Model)</a:t>
            </a:r>
            <a:endParaRPr b="1" i="1" sz="3000" u="sng">
              <a:solidFill>
                <a:srgbClr val="85200C"/>
              </a:solidFill>
            </a:endParaRPr>
          </a:p>
          <a:p>
            <a:pPr indent="0" lvl="0" marL="0" rtl="0" algn="l">
              <a:spcBef>
                <a:spcPts val="0"/>
              </a:spcBef>
              <a:spcAft>
                <a:spcPts val="0"/>
              </a:spcAft>
              <a:buNone/>
            </a:pPr>
            <a:r>
              <a:t/>
            </a:r>
            <a:endParaRPr/>
          </a:p>
        </p:txBody>
      </p:sp>
      <p:sp>
        <p:nvSpPr>
          <p:cNvPr id="333" name="Google Shape;333;p47"/>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pic>
        <p:nvPicPr>
          <p:cNvPr id="334" name="Google Shape;334;p47"/>
          <p:cNvPicPr preferRelativeResize="0"/>
          <p:nvPr/>
        </p:nvPicPr>
        <p:blipFill rotWithShape="1">
          <a:blip r:embed="rId3">
            <a:alphaModFix/>
          </a:blip>
          <a:srcRect b="0" l="79" r="79" t="0"/>
          <a:stretch/>
        </p:blipFill>
        <p:spPr>
          <a:xfrm>
            <a:off x="1143000" y="867450"/>
            <a:ext cx="6480326" cy="3870325"/>
          </a:xfrm>
          <a:prstGeom prst="rect">
            <a:avLst/>
          </a:prstGeom>
          <a:noFill/>
          <a:ln>
            <a:noFill/>
          </a:ln>
          <a:effectLst>
            <a:outerShdw blurRad="142875" rotWithShape="0" algn="bl" dir="5400000" dist="95250">
              <a:srgbClr val="000000">
                <a:alpha val="50000"/>
              </a:srgbClr>
            </a:outerShdw>
          </a:effectLst>
        </p:spPr>
      </p:pic>
      <p:sp>
        <p:nvSpPr>
          <p:cNvPr id="335" name="Google Shape;335;p47"/>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Posterior Distribution (Disk Model)</a:t>
            </a:r>
            <a:endParaRPr b="1" i="1" sz="3000" u="sng">
              <a:solidFill>
                <a:srgbClr val="85200C"/>
              </a:solidFill>
            </a:endParaRPr>
          </a:p>
          <a:p>
            <a:pPr indent="0" lvl="0" marL="0" rtl="0" algn="l">
              <a:spcBef>
                <a:spcPts val="0"/>
              </a:spcBef>
              <a:spcAft>
                <a:spcPts val="0"/>
              </a:spcAft>
              <a:buNone/>
            </a:pPr>
            <a:r>
              <a:t/>
            </a:r>
            <a:endParaRPr/>
          </a:p>
        </p:txBody>
      </p:sp>
      <p:sp>
        <p:nvSpPr>
          <p:cNvPr id="341" name="Google Shape;341;p48"/>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pic>
        <p:nvPicPr>
          <p:cNvPr id="342" name="Google Shape;342;p48"/>
          <p:cNvPicPr preferRelativeResize="0"/>
          <p:nvPr/>
        </p:nvPicPr>
        <p:blipFill rotWithShape="1">
          <a:blip r:embed="rId3">
            <a:alphaModFix/>
          </a:blip>
          <a:srcRect b="0" l="406" r="406" t="0"/>
          <a:stretch/>
        </p:blipFill>
        <p:spPr>
          <a:xfrm>
            <a:off x="1143000" y="867450"/>
            <a:ext cx="6480323" cy="3870325"/>
          </a:xfrm>
          <a:prstGeom prst="rect">
            <a:avLst/>
          </a:prstGeom>
          <a:noFill/>
          <a:ln>
            <a:noFill/>
          </a:ln>
          <a:effectLst>
            <a:outerShdw blurRad="142875" rotWithShape="0" algn="bl" dir="5400000" dist="95250">
              <a:srgbClr val="000000">
                <a:alpha val="50000"/>
              </a:srgbClr>
            </a:outerShdw>
          </a:effectLst>
        </p:spPr>
      </p:pic>
      <p:sp>
        <p:nvSpPr>
          <p:cNvPr id="343" name="Google Shape;343;p48"/>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Estimated Parameters from a Bayesian Analysis</a:t>
            </a:r>
            <a:endParaRPr b="1" i="1" sz="3000" u="sng">
              <a:solidFill>
                <a:srgbClr val="85200C"/>
              </a:solidFill>
            </a:endParaRPr>
          </a:p>
          <a:p>
            <a:pPr indent="0" lvl="0" marL="0" rtl="0" algn="l">
              <a:spcBef>
                <a:spcPts val="0"/>
              </a:spcBef>
              <a:spcAft>
                <a:spcPts val="0"/>
              </a:spcAft>
              <a:buNone/>
            </a:pPr>
            <a:r>
              <a:t/>
            </a:r>
            <a:endParaRPr/>
          </a:p>
        </p:txBody>
      </p:sp>
      <p:sp>
        <p:nvSpPr>
          <p:cNvPr id="349" name="Google Shape;349;p49"/>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pic>
        <p:nvPicPr>
          <p:cNvPr id="350" name="Google Shape;350;p49"/>
          <p:cNvPicPr preferRelativeResize="0"/>
          <p:nvPr/>
        </p:nvPicPr>
        <p:blipFill>
          <a:blip r:embed="rId3">
            <a:alphaModFix/>
          </a:blip>
          <a:stretch>
            <a:fillRect/>
          </a:stretch>
        </p:blipFill>
        <p:spPr>
          <a:xfrm>
            <a:off x="304800" y="1170125"/>
            <a:ext cx="5508101" cy="3097650"/>
          </a:xfrm>
          <a:prstGeom prst="rect">
            <a:avLst/>
          </a:prstGeom>
          <a:noFill/>
          <a:ln>
            <a:noFill/>
          </a:ln>
          <a:effectLst>
            <a:outerShdw blurRad="142875" rotWithShape="0" algn="bl" dir="5400000" dist="95250">
              <a:srgbClr val="000000">
                <a:alpha val="50000"/>
              </a:srgbClr>
            </a:outerShdw>
          </a:effectLst>
        </p:spPr>
      </p:pic>
      <p:sp>
        <p:nvSpPr>
          <p:cNvPr id="351" name="Google Shape;351;p49"/>
          <p:cNvSpPr txBox="1"/>
          <p:nvPr/>
        </p:nvSpPr>
        <p:spPr>
          <a:xfrm>
            <a:off x="375075" y="4384950"/>
            <a:ext cx="5143500" cy="3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FF"/>
                </a:solidFill>
                <a:highlight>
                  <a:srgbClr val="F4CCCC"/>
                </a:highlight>
                <a:latin typeface="Proxima Nova"/>
                <a:ea typeface="Proxima Nova"/>
                <a:cs typeface="Proxima Nova"/>
                <a:sym typeface="Proxima Nova"/>
              </a:rPr>
              <a:t>Posteriors do follow astrophysical expectations.</a:t>
            </a:r>
            <a:endParaRPr b="1" sz="1800">
              <a:solidFill>
                <a:srgbClr val="0000FF"/>
              </a:solidFill>
              <a:highlight>
                <a:srgbClr val="F4CCCC"/>
              </a:highlight>
              <a:latin typeface="Proxima Nova"/>
              <a:ea typeface="Proxima Nova"/>
              <a:cs typeface="Proxima Nova"/>
              <a:sym typeface="Proxima Nova"/>
            </a:endParaRPr>
          </a:p>
        </p:txBody>
      </p:sp>
      <p:sp>
        <p:nvSpPr>
          <p:cNvPr id="352" name="Google Shape;352;p49"/>
          <p:cNvSpPr txBox="1"/>
          <p:nvPr/>
        </p:nvSpPr>
        <p:spPr>
          <a:xfrm>
            <a:off x="5821125" y="1189650"/>
            <a:ext cx="3221100" cy="2925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ϴ</a:t>
            </a:r>
            <a:r>
              <a:rPr baseline="-25000" lang="en" sz="1800">
                <a:latin typeface="Proxima Nova"/>
                <a:ea typeface="Proxima Nova"/>
                <a:cs typeface="Proxima Nova"/>
                <a:sym typeface="Proxima Nova"/>
              </a:rPr>
              <a:t>obs</a:t>
            </a:r>
            <a:r>
              <a:rPr lang="en" sz="1800">
                <a:latin typeface="Proxima Nova"/>
                <a:ea typeface="Proxima Nova"/>
                <a:cs typeface="Proxima Nova"/>
                <a:sym typeface="Proxima Nova"/>
              </a:rPr>
              <a:t> and Φ</a:t>
            </a:r>
            <a:r>
              <a:rPr baseline="-25000" lang="en" sz="1800">
                <a:latin typeface="Proxima Nova"/>
                <a:ea typeface="Proxima Nova"/>
                <a:cs typeface="Proxima Nova"/>
                <a:sym typeface="Proxima Nova"/>
              </a:rPr>
              <a:t>obs </a:t>
            </a:r>
            <a:r>
              <a:rPr lang="en" sz="1800">
                <a:latin typeface="Proxima Nova"/>
                <a:ea typeface="Proxima Nova"/>
                <a:cs typeface="Proxima Nova"/>
                <a:sym typeface="Proxima Nova"/>
              </a:rPr>
              <a:t>have similar values for both Spin and Disk models.</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time delay Δt is minimum for maximum frequency (86 GHz) and increases with decreasing frequency.</a:t>
            </a:r>
            <a:endParaRPr sz="1800">
              <a:latin typeface="Proxima Nova"/>
              <a:ea typeface="Proxima Nova"/>
              <a:cs typeface="Proxima Nova"/>
              <a:sym typeface="Proxima Nova"/>
            </a:endParaRPr>
          </a:p>
        </p:txBody>
      </p:sp>
      <p:sp>
        <p:nvSpPr>
          <p:cNvPr id="353" name="Google Shape;353;p49"/>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354" name="Google Shape;354;p49"/>
          <p:cNvSpPr txBox="1"/>
          <p:nvPr/>
        </p:nvSpPr>
        <p:spPr>
          <a:xfrm>
            <a:off x="5954850" y="4124000"/>
            <a:ext cx="3066000" cy="6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73763"/>
                </a:solidFill>
                <a:latin typeface="Proxima Nova"/>
                <a:ea typeface="Proxima Nova"/>
                <a:cs typeface="Proxima Nova"/>
                <a:sym typeface="Proxima Nova"/>
              </a:rPr>
              <a:t>Dey, Valtonen, Gopakumar et al. 2021, MNRAS</a:t>
            </a:r>
            <a:endParaRPr sz="1600">
              <a:solidFill>
                <a:srgbClr val="073763"/>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Fits for PA: 86 GHz</a:t>
            </a:r>
            <a:endParaRPr b="1" i="1" sz="3000" u="sng">
              <a:solidFill>
                <a:srgbClr val="85200C"/>
              </a:solidFill>
            </a:endParaRPr>
          </a:p>
          <a:p>
            <a:pPr indent="0" lvl="0" marL="0" rtl="0" algn="l">
              <a:spcBef>
                <a:spcPts val="0"/>
              </a:spcBef>
              <a:spcAft>
                <a:spcPts val="0"/>
              </a:spcAft>
              <a:buNone/>
            </a:pPr>
            <a:r>
              <a:t/>
            </a:r>
            <a:endParaRPr/>
          </a:p>
        </p:txBody>
      </p:sp>
      <p:sp>
        <p:nvSpPr>
          <p:cNvPr id="360" name="Google Shape;360;p50"/>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pic>
        <p:nvPicPr>
          <p:cNvPr id="361" name="Google Shape;361;p50"/>
          <p:cNvPicPr preferRelativeResize="0"/>
          <p:nvPr/>
        </p:nvPicPr>
        <p:blipFill>
          <a:blip r:embed="rId3">
            <a:alphaModFix/>
          </a:blip>
          <a:stretch>
            <a:fillRect/>
          </a:stretch>
        </p:blipFill>
        <p:spPr>
          <a:xfrm>
            <a:off x="250325" y="995898"/>
            <a:ext cx="8658176" cy="2955228"/>
          </a:xfrm>
          <a:prstGeom prst="rect">
            <a:avLst/>
          </a:prstGeom>
          <a:noFill/>
          <a:ln>
            <a:noFill/>
          </a:ln>
          <a:effectLst>
            <a:outerShdw blurRad="142875" rotWithShape="0" algn="bl" dir="5400000" dist="95250">
              <a:srgbClr val="000000">
                <a:alpha val="50000"/>
              </a:srgbClr>
            </a:outerShdw>
          </a:effectLst>
        </p:spPr>
      </p:pic>
      <p:sp>
        <p:nvSpPr>
          <p:cNvPr id="362" name="Google Shape;362;p50"/>
          <p:cNvSpPr txBox="1"/>
          <p:nvPr/>
        </p:nvSpPr>
        <p:spPr>
          <a:xfrm>
            <a:off x="311700" y="4157900"/>
            <a:ext cx="7174500" cy="449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Ongoing and upcoming GMVA observations will be able to verify.</a:t>
            </a:r>
            <a:endParaRPr sz="1800">
              <a:latin typeface="Proxima Nova"/>
              <a:ea typeface="Proxima Nova"/>
              <a:cs typeface="Proxima Nova"/>
              <a:sym typeface="Proxima Nova"/>
            </a:endParaRPr>
          </a:p>
        </p:txBody>
      </p:sp>
      <p:sp>
        <p:nvSpPr>
          <p:cNvPr id="363" name="Google Shape;363;p50"/>
          <p:cNvSpPr txBox="1"/>
          <p:nvPr/>
        </p:nvSpPr>
        <p:spPr>
          <a:xfrm>
            <a:off x="7562525" y="4115375"/>
            <a:ext cx="1538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Gomez et al. (in prep.)</a:t>
            </a:r>
            <a:endParaRPr sz="1600">
              <a:solidFill>
                <a:srgbClr val="073763"/>
              </a:solidFill>
              <a:latin typeface="Proxima Nova"/>
              <a:ea typeface="Proxima Nova"/>
              <a:cs typeface="Proxima Nova"/>
              <a:sym typeface="Proxima Nova"/>
            </a:endParaRPr>
          </a:p>
        </p:txBody>
      </p:sp>
      <p:sp>
        <p:nvSpPr>
          <p:cNvPr id="364" name="Google Shape;364;p50"/>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Fits for PA: 43 GHz</a:t>
            </a:r>
            <a:endParaRPr b="1" i="1" sz="3000" u="sng">
              <a:solidFill>
                <a:srgbClr val="85200C"/>
              </a:solidFill>
            </a:endParaRPr>
          </a:p>
          <a:p>
            <a:pPr indent="0" lvl="0" marL="0" rtl="0" algn="l">
              <a:spcBef>
                <a:spcPts val="0"/>
              </a:spcBef>
              <a:spcAft>
                <a:spcPts val="0"/>
              </a:spcAft>
              <a:buNone/>
            </a:pPr>
            <a:r>
              <a:t/>
            </a:r>
            <a:endParaRPr/>
          </a:p>
        </p:txBody>
      </p:sp>
      <p:sp>
        <p:nvSpPr>
          <p:cNvPr id="370" name="Google Shape;370;p51"/>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pic>
        <p:nvPicPr>
          <p:cNvPr id="371" name="Google Shape;371;p51"/>
          <p:cNvPicPr preferRelativeResize="0"/>
          <p:nvPr/>
        </p:nvPicPr>
        <p:blipFill>
          <a:blip r:embed="rId3">
            <a:alphaModFix/>
          </a:blip>
          <a:stretch>
            <a:fillRect/>
          </a:stretch>
        </p:blipFill>
        <p:spPr>
          <a:xfrm>
            <a:off x="228600" y="917699"/>
            <a:ext cx="8679901" cy="3025550"/>
          </a:xfrm>
          <a:prstGeom prst="rect">
            <a:avLst/>
          </a:prstGeom>
          <a:noFill/>
          <a:ln>
            <a:noFill/>
          </a:ln>
          <a:effectLst>
            <a:outerShdw blurRad="142875" rotWithShape="0" algn="bl" dir="5400000" dist="95250">
              <a:srgbClr val="000000">
                <a:alpha val="50000"/>
              </a:srgbClr>
            </a:outerShdw>
          </a:effectLst>
        </p:spPr>
      </p:pic>
      <p:sp>
        <p:nvSpPr>
          <p:cNvPr id="372" name="Google Shape;372;p51"/>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373" name="Google Shape;373;p51"/>
          <p:cNvSpPr txBox="1"/>
          <p:nvPr/>
        </p:nvSpPr>
        <p:spPr>
          <a:xfrm>
            <a:off x="311700" y="4009050"/>
            <a:ext cx="8739300" cy="716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BBH model of OJ 287, developed essentially from optical observations, can also explain the variations in the jet observed at different radio frequencies.</a:t>
            </a:r>
            <a:endParaRPr sz="1800">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52"/>
          <p:cNvPicPr preferRelativeResize="0"/>
          <p:nvPr/>
        </p:nvPicPr>
        <p:blipFill>
          <a:blip r:embed="rId3">
            <a:alphaModFix/>
          </a:blip>
          <a:stretch>
            <a:fillRect/>
          </a:stretch>
        </p:blipFill>
        <p:spPr>
          <a:xfrm>
            <a:off x="914400" y="0"/>
            <a:ext cx="6691953" cy="4838700"/>
          </a:xfrm>
          <a:prstGeom prst="rect">
            <a:avLst/>
          </a:prstGeom>
          <a:noFill/>
          <a:ln>
            <a:noFill/>
          </a:ln>
        </p:spPr>
      </p:pic>
      <p:sp>
        <p:nvSpPr>
          <p:cNvPr id="379" name="Google Shape;379;p52"/>
          <p:cNvSpPr txBox="1"/>
          <p:nvPr/>
        </p:nvSpPr>
        <p:spPr>
          <a:xfrm>
            <a:off x="5580400" y="293100"/>
            <a:ext cx="3417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600">
                <a:solidFill>
                  <a:srgbClr val="FF0000"/>
                </a:solidFill>
                <a:latin typeface="Proxima Nova"/>
                <a:ea typeface="Proxima Nova"/>
                <a:cs typeface="Proxima Nova"/>
                <a:sym typeface="Proxima Nova"/>
              </a:rPr>
              <a:t>Preliminary Results </a:t>
            </a:r>
            <a:endParaRPr i="1" sz="2600">
              <a:solidFill>
                <a:srgbClr val="FF0000"/>
              </a:solidFill>
              <a:latin typeface="Proxima Nova"/>
              <a:ea typeface="Proxima Nova"/>
              <a:cs typeface="Proxima Nova"/>
              <a:sym typeface="Proxima Nova"/>
            </a:endParaRPr>
          </a:p>
        </p:txBody>
      </p:sp>
      <p:sp>
        <p:nvSpPr>
          <p:cNvPr id="380" name="Google Shape;380;p52"/>
          <p:cNvSpPr txBox="1"/>
          <p:nvPr/>
        </p:nvSpPr>
        <p:spPr>
          <a:xfrm>
            <a:off x="6013150" y="954300"/>
            <a:ext cx="2500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rgbClr val="0000FF"/>
                </a:solidFill>
                <a:latin typeface="Proxima Nova"/>
                <a:ea typeface="Proxima Nova"/>
                <a:cs typeface="Proxima Nova"/>
                <a:sym typeface="Proxima Nova"/>
              </a:rPr>
              <a:t>J. L. Gomez+ (2021)</a:t>
            </a:r>
            <a:endParaRPr i="1" sz="2000">
              <a:solidFill>
                <a:srgbClr val="0000FF"/>
              </a:solidFill>
              <a:latin typeface="Proxima Nova"/>
              <a:ea typeface="Proxima Nova"/>
              <a:cs typeface="Proxima Nova"/>
              <a:sym typeface="Proxima Nova"/>
            </a:endParaRPr>
          </a:p>
        </p:txBody>
      </p:sp>
      <p:sp>
        <p:nvSpPr>
          <p:cNvPr id="381" name="Google Shape;381;p52"/>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Implications for the EHT Campaigns</a:t>
            </a:r>
            <a:endParaRPr b="1" i="1" sz="3000" u="sng">
              <a:solidFill>
                <a:srgbClr val="85200C"/>
              </a:solidFill>
            </a:endParaRPr>
          </a:p>
          <a:p>
            <a:pPr indent="0" lvl="0" marL="0" rtl="0" algn="l">
              <a:spcBef>
                <a:spcPts val="0"/>
              </a:spcBef>
              <a:spcAft>
                <a:spcPts val="0"/>
              </a:spcAft>
              <a:buNone/>
            </a:pPr>
            <a:r>
              <a:t/>
            </a:r>
            <a:endParaRPr/>
          </a:p>
        </p:txBody>
      </p:sp>
      <p:sp>
        <p:nvSpPr>
          <p:cNvPr id="387" name="Google Shape;387;p53"/>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388" name="Google Shape;388;p53"/>
          <p:cNvSpPr txBox="1"/>
          <p:nvPr/>
        </p:nvSpPr>
        <p:spPr>
          <a:xfrm>
            <a:off x="311700" y="961050"/>
            <a:ext cx="8687400" cy="377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OJ 287 is one of the non-horizon sources for the Event Horizon Telescope consortium  that published the first ever image of the shadow of a BH in 2019.</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EHT observations of OJ 287 are done at very high radio frequency (230 GHz) and our analysis can be tested with those observations too.</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Additionally, if the secondary BH supports a temporary jet due to accretion from the disk during the impacts, it is possible to see an emerging secondary component in EHT radio maps of OJ 287 </a:t>
            </a:r>
            <a:r>
              <a:rPr i="1" lang="en" sz="1800">
                <a:solidFill>
                  <a:srgbClr val="FF0000"/>
                </a:solidFill>
                <a:highlight>
                  <a:srgbClr val="FFFFFF"/>
                </a:highlight>
                <a:latin typeface="Proxima Nova"/>
                <a:ea typeface="Proxima Nova"/>
                <a:cs typeface="Proxima Nova"/>
                <a:sym typeface="Proxima Nova"/>
              </a:rPr>
              <a:t>(On-going investigations)</a:t>
            </a:r>
            <a:endParaRPr i="1" sz="1800">
              <a:solidFill>
                <a:srgbClr val="FF0000"/>
              </a:solidFill>
              <a:highlight>
                <a:srgbClr val="FFFFFF"/>
              </a:highlight>
              <a:latin typeface="Proxima Nova"/>
              <a:ea typeface="Proxima Nova"/>
              <a:cs typeface="Proxima Nova"/>
              <a:sym typeface="Proxima Nova"/>
            </a:endParaRPr>
          </a:p>
        </p:txBody>
      </p:sp>
      <p:sp>
        <p:nvSpPr>
          <p:cNvPr id="389" name="Google Shape;389;p53"/>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7"/>
          <p:cNvSpPr txBox="1"/>
          <p:nvPr>
            <p:ph type="title"/>
          </p:nvPr>
        </p:nvSpPr>
        <p:spPr>
          <a:xfrm>
            <a:off x="311700" y="122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OJ 287: Light curve</a:t>
            </a:r>
            <a:endParaRPr b="1" i="1" sz="3000" u="sng">
              <a:solidFill>
                <a:srgbClr val="85200C"/>
              </a:solidFill>
            </a:endParaRPr>
          </a:p>
          <a:p>
            <a:pPr indent="0" lvl="0" marL="0" rtl="0" algn="l">
              <a:spcBef>
                <a:spcPts val="0"/>
              </a:spcBef>
              <a:spcAft>
                <a:spcPts val="0"/>
              </a:spcAft>
              <a:buNone/>
            </a:pPr>
            <a:r>
              <a:t/>
            </a:r>
            <a:endParaRPr/>
          </a:p>
        </p:txBody>
      </p:sp>
      <p:sp>
        <p:nvSpPr>
          <p:cNvPr id="127" name="Google Shape;127;p27"/>
          <p:cNvSpPr txBox="1"/>
          <p:nvPr/>
        </p:nvSpPr>
        <p:spPr>
          <a:xfrm>
            <a:off x="311700" y="637825"/>
            <a:ext cx="8385000" cy="118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OJ 287 is a bright blazar (z = 0.306), situated near the ecliptic </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9250" lvl="0" marL="457200" rtl="0" algn="l">
              <a:spcBef>
                <a:spcPts val="0"/>
              </a:spcBef>
              <a:spcAft>
                <a:spcPts val="0"/>
              </a:spcAft>
              <a:buSzPts val="1900"/>
              <a:buFont typeface="Proxima Nova"/>
              <a:buChar char="●"/>
            </a:pPr>
            <a:r>
              <a:rPr lang="en" sz="1800">
                <a:latin typeface="Proxima Nova"/>
                <a:ea typeface="Proxima Nova"/>
                <a:cs typeface="Proxima Nova"/>
                <a:sym typeface="Proxima Nova"/>
              </a:rPr>
              <a:t>We can infer the presence of major flares ( ~ 1 year duration)  that repeats in  ~ 12 years</a:t>
            </a:r>
            <a:endParaRPr sz="1800">
              <a:latin typeface="Proxima Nova"/>
              <a:ea typeface="Proxima Nova"/>
              <a:cs typeface="Proxima Nova"/>
              <a:sym typeface="Proxima Nova"/>
            </a:endParaRPr>
          </a:p>
        </p:txBody>
      </p:sp>
      <p:pic>
        <p:nvPicPr>
          <p:cNvPr id="128" name="Google Shape;128;p27"/>
          <p:cNvPicPr preferRelativeResize="0"/>
          <p:nvPr/>
        </p:nvPicPr>
        <p:blipFill rotWithShape="1">
          <a:blip r:embed="rId3">
            <a:alphaModFix/>
          </a:blip>
          <a:srcRect b="6355" l="3970" r="6198" t="7056"/>
          <a:stretch/>
        </p:blipFill>
        <p:spPr>
          <a:xfrm>
            <a:off x="2793515" y="1671450"/>
            <a:ext cx="6198684" cy="2837725"/>
          </a:xfrm>
          <a:prstGeom prst="rect">
            <a:avLst/>
          </a:prstGeom>
          <a:noFill/>
          <a:ln>
            <a:noFill/>
          </a:ln>
          <a:effectLst>
            <a:outerShdw blurRad="71438" rotWithShape="0" algn="bl" dir="4140000" dist="19050">
              <a:srgbClr val="000000">
                <a:alpha val="90000"/>
              </a:srgbClr>
            </a:outerShdw>
          </a:effectLst>
        </p:spPr>
      </p:pic>
      <p:sp>
        <p:nvSpPr>
          <p:cNvPr id="129" name="Google Shape;129;p27"/>
          <p:cNvSpPr txBox="1"/>
          <p:nvPr/>
        </p:nvSpPr>
        <p:spPr>
          <a:xfrm>
            <a:off x="311700" y="2049875"/>
            <a:ext cx="2481900" cy="2837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Doubly-peaked flares (duration   ~1 month) superposed on these major flares</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700">
              <a:latin typeface="Proxima Nova"/>
              <a:ea typeface="Proxima Nova"/>
              <a:cs typeface="Proxima Nova"/>
              <a:sym typeface="Proxima Nova"/>
            </a:endParaRPr>
          </a:p>
          <a:p>
            <a:pPr indent="-342900" lvl="0" marL="457200" rtl="0" algn="l">
              <a:spcBef>
                <a:spcPts val="0"/>
              </a:spcBef>
              <a:spcAft>
                <a:spcPts val="0"/>
              </a:spcAft>
              <a:buClr>
                <a:srgbClr val="0000FF"/>
              </a:buClr>
              <a:buSzPts val="1800"/>
              <a:buFont typeface="Proxima Nova"/>
              <a:buChar char="●"/>
            </a:pPr>
            <a:r>
              <a:rPr lang="en" sz="1800">
                <a:solidFill>
                  <a:srgbClr val="0000FF"/>
                </a:solidFill>
                <a:latin typeface="Proxima Nova"/>
                <a:ea typeface="Proxima Nova"/>
                <a:cs typeface="Proxima Nova"/>
                <a:sym typeface="Proxima Nova"/>
              </a:rPr>
              <a:t>Presence of SMBH binary in OJ 287?</a:t>
            </a:r>
            <a:endParaRPr sz="1800">
              <a:solidFill>
                <a:srgbClr val="0000FF"/>
              </a:solidFill>
              <a:latin typeface="Proxima Nova"/>
              <a:ea typeface="Proxima Nova"/>
              <a:cs typeface="Proxima Nova"/>
              <a:sym typeface="Proxima Nova"/>
            </a:endParaRPr>
          </a:p>
        </p:txBody>
      </p:sp>
      <p:sp>
        <p:nvSpPr>
          <p:cNvPr id="130" name="Google Shape;130;p27"/>
          <p:cNvSpPr txBox="1"/>
          <p:nvPr/>
        </p:nvSpPr>
        <p:spPr>
          <a:xfrm>
            <a:off x="-103575" y="4737775"/>
            <a:ext cx="942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131" name="Google Shape;131;p27"/>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132" name="Google Shape;132;p27"/>
          <p:cNvSpPr txBox="1"/>
          <p:nvPr/>
        </p:nvSpPr>
        <p:spPr>
          <a:xfrm>
            <a:off x="4898359" y="4457375"/>
            <a:ext cx="1989000" cy="4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Dey et al. 2018</a:t>
            </a:r>
            <a:r>
              <a:rPr lang="en" sz="1600">
                <a:solidFill>
                  <a:srgbClr val="073763"/>
                </a:solidFill>
                <a:latin typeface="Proxima Nova"/>
                <a:ea typeface="Proxima Nova"/>
                <a:cs typeface="Proxima Nova"/>
                <a:sym typeface="Proxima Nova"/>
              </a:rPr>
              <a:t>, ApJ</a:t>
            </a:r>
            <a:endParaRPr sz="1600">
              <a:solidFill>
                <a:srgbClr val="073763"/>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4"/>
          <p:cNvSpPr txBox="1"/>
          <p:nvPr>
            <p:ph type="title"/>
          </p:nvPr>
        </p:nvSpPr>
        <p:spPr>
          <a:xfrm>
            <a:off x="490250" y="526350"/>
            <a:ext cx="768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a:t>Modelling PTA signal induced by GWs from       OJ 287</a:t>
            </a:r>
            <a:br>
              <a:rPr i="1" lang="en"/>
            </a:br>
            <a:endParaRPr i="1"/>
          </a:p>
          <a:p>
            <a:pPr indent="0" lvl="0" marL="0" rtl="0" algn="ctr">
              <a:spcBef>
                <a:spcPts val="0"/>
              </a:spcBef>
              <a:spcAft>
                <a:spcPts val="0"/>
              </a:spcAft>
              <a:buNone/>
            </a:pPr>
            <a:r>
              <a:rPr lang="en" sz="2000">
                <a:solidFill>
                  <a:srgbClr val="0000FF"/>
                </a:solidFill>
              </a:rPr>
              <a:t>Dey, Susobhanan, Gopakumar et al. (in prep.)</a:t>
            </a:r>
            <a:endParaRPr i="1"/>
          </a:p>
        </p:txBody>
      </p:sp>
      <p:sp>
        <p:nvSpPr>
          <p:cNvPr id="395" name="Google Shape;395;p54"/>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GWs from OJ 287</a:t>
            </a:r>
            <a:endParaRPr b="1" i="1" sz="3000" u="sng">
              <a:solidFill>
                <a:srgbClr val="85200C"/>
              </a:solidFill>
            </a:endParaRPr>
          </a:p>
          <a:p>
            <a:pPr indent="0" lvl="0" marL="0" rtl="0" algn="l">
              <a:spcBef>
                <a:spcPts val="0"/>
              </a:spcBef>
              <a:spcAft>
                <a:spcPts val="0"/>
              </a:spcAft>
              <a:buNone/>
            </a:pPr>
            <a:r>
              <a:t/>
            </a:r>
            <a:endParaRPr/>
          </a:p>
        </p:txBody>
      </p:sp>
      <p:sp>
        <p:nvSpPr>
          <p:cNvPr id="401" name="Google Shape;401;p55"/>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GWs from OJ 287</a:t>
            </a:r>
            <a:r>
              <a:rPr lang="en">
                <a:solidFill>
                  <a:srgbClr val="999999"/>
                </a:solidFill>
                <a:highlight>
                  <a:srgbClr val="9FC5E8"/>
                </a:highlight>
                <a:latin typeface="Proxima Nova Semibold"/>
                <a:ea typeface="Proxima Nova Semibold"/>
                <a:cs typeface="Proxima Nova Semibold"/>
                <a:sym typeface="Proxima Nova Semibold"/>
              </a:rPr>
              <a:t>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402" name="Google Shape;402;p55"/>
          <p:cNvSpPr txBox="1"/>
          <p:nvPr/>
        </p:nvSpPr>
        <p:spPr>
          <a:xfrm>
            <a:off x="311700" y="884850"/>
            <a:ext cx="8520600" cy="733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Being an inspiralling supermassive BBH, OJ 287 emits GWs at nano-Hz frequencies.</a:t>
            </a:r>
            <a:endParaRPr sz="1800">
              <a:latin typeface="Proxima Nova"/>
              <a:ea typeface="Proxima Nova"/>
              <a:cs typeface="Proxima Nova"/>
              <a:sym typeface="Proxima Nova"/>
            </a:endParaRPr>
          </a:p>
        </p:txBody>
      </p:sp>
      <p:pic>
        <p:nvPicPr>
          <p:cNvPr id="403" name="Google Shape;403;p55"/>
          <p:cNvPicPr preferRelativeResize="0"/>
          <p:nvPr/>
        </p:nvPicPr>
        <p:blipFill>
          <a:blip r:embed="rId3">
            <a:alphaModFix/>
          </a:blip>
          <a:stretch>
            <a:fillRect/>
          </a:stretch>
        </p:blipFill>
        <p:spPr>
          <a:xfrm>
            <a:off x="457200" y="1694850"/>
            <a:ext cx="5438125" cy="2750600"/>
          </a:xfrm>
          <a:prstGeom prst="rect">
            <a:avLst/>
          </a:prstGeom>
          <a:noFill/>
          <a:ln>
            <a:noFill/>
          </a:ln>
          <a:effectLst>
            <a:outerShdw blurRad="142875" rotWithShape="0" algn="bl" dir="5400000" dist="95250">
              <a:srgbClr val="000000">
                <a:alpha val="50000"/>
              </a:srgbClr>
            </a:outerShdw>
          </a:effectLst>
        </p:spPr>
      </p:pic>
      <p:sp>
        <p:nvSpPr>
          <p:cNvPr id="404" name="Google Shape;404;p55"/>
          <p:cNvSpPr txBox="1"/>
          <p:nvPr/>
        </p:nvSpPr>
        <p:spPr>
          <a:xfrm>
            <a:off x="5819125" y="1618650"/>
            <a:ext cx="3164400" cy="2898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Pulsar Timing Array aims to detect low-frequency GWs emitted from such binaries.</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It observes a bunch of millisecond pulsars and searches for correlated signatures in the TOAs to detect GWs.</a:t>
            </a:r>
            <a:endParaRPr sz="1800">
              <a:latin typeface="Proxima Nova"/>
              <a:ea typeface="Proxima Nova"/>
              <a:cs typeface="Proxima Nova"/>
              <a:sym typeface="Proxima Nova"/>
            </a:endParaRPr>
          </a:p>
        </p:txBody>
      </p:sp>
      <p:sp>
        <p:nvSpPr>
          <p:cNvPr id="405" name="Google Shape;405;p55"/>
          <p:cNvSpPr txBox="1"/>
          <p:nvPr/>
        </p:nvSpPr>
        <p:spPr>
          <a:xfrm>
            <a:off x="1309950" y="4428800"/>
            <a:ext cx="40974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Pulsar Timing Array (</a:t>
            </a:r>
            <a:r>
              <a:rPr lang="en">
                <a:solidFill>
                  <a:srgbClr val="073763"/>
                </a:solidFill>
                <a:latin typeface="Proxima Nova"/>
                <a:ea typeface="Proxima Nova"/>
                <a:cs typeface="Proxima Nova"/>
                <a:sym typeface="Proxima Nova"/>
              </a:rPr>
              <a:t>Source: Google Image</a:t>
            </a:r>
            <a:r>
              <a:rPr lang="en" sz="1600">
                <a:solidFill>
                  <a:srgbClr val="073763"/>
                </a:solidFill>
                <a:latin typeface="Proxima Nova"/>
                <a:ea typeface="Proxima Nova"/>
                <a:cs typeface="Proxima Nova"/>
                <a:sym typeface="Proxima Nova"/>
              </a:rPr>
              <a:t>)</a:t>
            </a:r>
            <a:endParaRPr sz="1600">
              <a:solidFill>
                <a:srgbClr val="073763"/>
              </a:solidFill>
              <a:latin typeface="Proxima Nova"/>
              <a:ea typeface="Proxima Nova"/>
              <a:cs typeface="Proxima Nova"/>
              <a:sym typeface="Proxima Nova"/>
            </a:endParaRPr>
          </a:p>
        </p:txBody>
      </p:sp>
      <p:sp>
        <p:nvSpPr>
          <p:cNvPr id="406" name="Google Shape;406;p55"/>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u="sng">
                <a:solidFill>
                  <a:srgbClr val="85200C"/>
                </a:solidFill>
              </a:rPr>
              <a:t>GWs from non-spinning SMBHBs in eccentric orbit</a:t>
            </a:r>
            <a:endParaRPr b="1" i="1" u="sng">
              <a:solidFill>
                <a:srgbClr val="85200C"/>
              </a:solidFill>
            </a:endParaRPr>
          </a:p>
          <a:p>
            <a:pPr indent="0" lvl="0" marL="0" rtl="0" algn="l">
              <a:spcBef>
                <a:spcPts val="0"/>
              </a:spcBef>
              <a:spcAft>
                <a:spcPts val="0"/>
              </a:spcAft>
              <a:buNone/>
            </a:pPr>
            <a:r>
              <a:t/>
            </a:r>
            <a:endParaRPr sz="2600"/>
          </a:p>
        </p:txBody>
      </p:sp>
      <p:sp>
        <p:nvSpPr>
          <p:cNvPr id="412" name="Google Shape;412;p56"/>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GWs from OJ 287</a:t>
            </a:r>
            <a:r>
              <a:rPr lang="en">
                <a:solidFill>
                  <a:srgbClr val="999999"/>
                </a:solidFill>
                <a:highlight>
                  <a:srgbClr val="9FC5E8"/>
                </a:highlight>
                <a:latin typeface="Proxima Nova Semibold"/>
                <a:ea typeface="Proxima Nova Semibold"/>
                <a:cs typeface="Proxima Nova Semibold"/>
                <a:sym typeface="Proxima Nova Semibold"/>
              </a:rPr>
              <a:t>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413" name="Google Shape;413;p56"/>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pic>
        <p:nvPicPr>
          <p:cNvPr id="414" name="Google Shape;414;p56"/>
          <p:cNvPicPr preferRelativeResize="0"/>
          <p:nvPr/>
        </p:nvPicPr>
        <p:blipFill>
          <a:blip r:embed="rId3">
            <a:alphaModFix/>
          </a:blip>
          <a:stretch>
            <a:fillRect/>
          </a:stretch>
        </p:blipFill>
        <p:spPr>
          <a:xfrm>
            <a:off x="173525" y="865325"/>
            <a:ext cx="5307771" cy="3790225"/>
          </a:xfrm>
          <a:prstGeom prst="rect">
            <a:avLst/>
          </a:prstGeom>
          <a:noFill/>
          <a:ln>
            <a:noFill/>
          </a:ln>
          <a:effectLst>
            <a:outerShdw blurRad="85725" rotWithShape="0" algn="bl" dir="4380000" dist="38100">
              <a:srgbClr val="000000">
                <a:alpha val="90000"/>
              </a:srgbClr>
            </a:outerShdw>
          </a:effectLst>
        </p:spPr>
      </p:pic>
      <p:sp>
        <p:nvSpPr>
          <p:cNvPr id="415" name="Google Shape;415;p56"/>
          <p:cNvSpPr txBox="1"/>
          <p:nvPr/>
        </p:nvSpPr>
        <p:spPr>
          <a:xfrm>
            <a:off x="5633150" y="822050"/>
            <a:ext cx="3294000" cy="6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73763"/>
                </a:solidFill>
                <a:latin typeface="Proxima Nova"/>
                <a:ea typeface="Proxima Nova"/>
                <a:cs typeface="Proxima Nova"/>
                <a:sym typeface="Proxima Nova"/>
              </a:rPr>
              <a:t>Susobhanan et al. 2020 (PRD)</a:t>
            </a:r>
            <a:endParaRPr sz="1800">
              <a:solidFill>
                <a:srgbClr val="073763"/>
              </a:solidFill>
              <a:latin typeface="Proxima Nova"/>
              <a:ea typeface="Proxima Nova"/>
              <a:cs typeface="Proxima Nova"/>
              <a:sym typeface="Proxima Nova"/>
            </a:endParaRPr>
          </a:p>
        </p:txBody>
      </p:sp>
      <p:sp>
        <p:nvSpPr>
          <p:cNvPr id="416" name="Google Shape;416;p56"/>
          <p:cNvSpPr txBox="1"/>
          <p:nvPr/>
        </p:nvSpPr>
        <p:spPr>
          <a:xfrm>
            <a:off x="5666725" y="1390050"/>
            <a:ext cx="3164400" cy="2898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Ongoing search for GWs from SMBHBs in PN-accurate </a:t>
            </a:r>
            <a:r>
              <a:rPr b="1" lang="en" sz="1800">
                <a:latin typeface="Proxima Nova"/>
                <a:ea typeface="Proxima Nova"/>
                <a:cs typeface="Proxima Nova"/>
                <a:sym typeface="Proxima Nova"/>
              </a:rPr>
              <a:t>eccentric</a:t>
            </a:r>
            <a:r>
              <a:rPr lang="en" sz="1800">
                <a:latin typeface="Proxima Nova"/>
                <a:ea typeface="Proxima Nova"/>
                <a:cs typeface="Proxima Nova"/>
                <a:sym typeface="Proxima Nova"/>
              </a:rPr>
              <a:t> orbits in NANOGrav 12.5 year data (</a:t>
            </a:r>
            <a:r>
              <a:rPr lang="en" sz="1800">
                <a:solidFill>
                  <a:srgbClr val="0B5394"/>
                </a:solidFill>
                <a:latin typeface="Proxima Nova"/>
                <a:ea typeface="Proxima Nova"/>
                <a:cs typeface="Proxima Nova"/>
                <a:sym typeface="Proxima Nova"/>
              </a:rPr>
              <a:t>Cheeseboro+</a:t>
            </a:r>
            <a:r>
              <a:rPr lang="en"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have extended </a:t>
            </a:r>
            <a:r>
              <a:rPr lang="en" sz="1800">
                <a:solidFill>
                  <a:srgbClr val="073763"/>
                </a:solidFill>
                <a:latin typeface="Proxima Nova"/>
                <a:ea typeface="Proxima Nova"/>
                <a:cs typeface="Proxima Nova"/>
                <a:sym typeface="Proxima Nova"/>
              </a:rPr>
              <a:t>Susobhanan et al. (2020) </a:t>
            </a:r>
            <a:r>
              <a:rPr lang="en" sz="1800">
                <a:latin typeface="Proxima Nova"/>
                <a:ea typeface="Proxima Nova"/>
                <a:cs typeface="Proxima Nova"/>
                <a:sym typeface="Proxima Nova"/>
              </a:rPr>
              <a:t>by incorporating the dominant order spin effects</a:t>
            </a:r>
            <a:endParaRPr sz="1800">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900" u="sng">
                <a:solidFill>
                  <a:srgbClr val="85200C"/>
                </a:solidFill>
              </a:rPr>
              <a:t>Conservative dynamics of spinning BH binaries</a:t>
            </a:r>
            <a:endParaRPr b="1" i="1" sz="2900" u="sng">
              <a:solidFill>
                <a:srgbClr val="85200C"/>
              </a:solidFill>
            </a:endParaRPr>
          </a:p>
          <a:p>
            <a:pPr indent="0" lvl="0" marL="0" rtl="0" algn="l">
              <a:spcBef>
                <a:spcPts val="0"/>
              </a:spcBef>
              <a:spcAft>
                <a:spcPts val="0"/>
              </a:spcAft>
              <a:buNone/>
            </a:pPr>
            <a:r>
              <a:t/>
            </a:r>
            <a:endParaRPr sz="2700"/>
          </a:p>
        </p:txBody>
      </p:sp>
      <p:sp>
        <p:nvSpPr>
          <p:cNvPr id="422" name="Google Shape;422;p57"/>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GWs from OJ 287</a:t>
            </a:r>
            <a:r>
              <a:rPr lang="en">
                <a:solidFill>
                  <a:srgbClr val="999999"/>
                </a:solidFill>
                <a:highlight>
                  <a:srgbClr val="9FC5E8"/>
                </a:highlight>
                <a:latin typeface="Proxima Nova Semibold"/>
                <a:ea typeface="Proxima Nova Semibold"/>
                <a:cs typeface="Proxima Nova Semibold"/>
                <a:sym typeface="Proxima Nova Semibold"/>
              </a:rPr>
              <a:t>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423" name="Google Shape;423;p57"/>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424" name="Google Shape;424;p57"/>
          <p:cNvSpPr txBox="1"/>
          <p:nvPr/>
        </p:nvSpPr>
        <p:spPr>
          <a:xfrm>
            <a:off x="256525" y="932850"/>
            <a:ext cx="4464600" cy="3847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include the effect of leading order GR spin-orbit interactions</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Two mass-spin configurations:</a:t>
            </a:r>
            <a:endParaRPr sz="1800">
              <a:latin typeface="Proxima Nova"/>
              <a:ea typeface="Proxima Nova"/>
              <a:cs typeface="Proxima Nova"/>
              <a:sym typeface="Proxima Nova"/>
            </a:endParaRPr>
          </a:p>
          <a:p>
            <a:pPr indent="-330200" lvl="1" marL="914400" rtl="0" algn="l">
              <a:spcBef>
                <a:spcPts val="0"/>
              </a:spcBef>
              <a:spcAft>
                <a:spcPts val="0"/>
              </a:spcAft>
              <a:buSzPts val="1600"/>
              <a:buFont typeface="Proxima Nova"/>
              <a:buChar char="○"/>
            </a:pPr>
            <a:r>
              <a:rPr lang="en" sz="1600">
                <a:latin typeface="Proxima Nova"/>
                <a:ea typeface="Proxima Nova"/>
                <a:cs typeface="Proxima Nova"/>
                <a:sym typeface="Proxima Nova"/>
              </a:rPr>
              <a:t>Equal mass, two arbitrary spins</a:t>
            </a:r>
            <a:endParaRPr sz="1600">
              <a:latin typeface="Proxima Nova"/>
              <a:ea typeface="Proxima Nova"/>
              <a:cs typeface="Proxima Nova"/>
              <a:sym typeface="Proxima Nova"/>
            </a:endParaRPr>
          </a:p>
          <a:p>
            <a:pPr indent="-342900" lvl="1" marL="914400" rtl="0" algn="l">
              <a:spcBef>
                <a:spcPts val="0"/>
              </a:spcBef>
              <a:spcAft>
                <a:spcPts val="0"/>
              </a:spcAft>
              <a:buSzPts val="1800"/>
              <a:buFont typeface="Proxima Nova"/>
              <a:buChar char="○"/>
            </a:pPr>
            <a:r>
              <a:rPr lang="en" sz="1600">
                <a:latin typeface="Proxima Nova"/>
                <a:ea typeface="Proxima Nova"/>
                <a:cs typeface="Proxima Nova"/>
                <a:sym typeface="Proxima Nova"/>
              </a:rPr>
              <a:t>Arbitrary masses, one is spinning </a:t>
            </a:r>
            <a:r>
              <a:rPr lang="en" sz="1500">
                <a:solidFill>
                  <a:srgbClr val="0B5394"/>
                </a:solidFill>
                <a:latin typeface="Average"/>
                <a:ea typeface="Average"/>
                <a:cs typeface="Average"/>
                <a:sym typeface="Average"/>
              </a:rPr>
              <a:t>(Königsdörffer &amp; Gopakumar, 2005)</a:t>
            </a:r>
            <a:endParaRPr sz="1500">
              <a:solidFill>
                <a:srgbClr val="0B5394"/>
              </a:solidFill>
              <a:latin typeface="Average"/>
              <a:ea typeface="Average"/>
              <a:cs typeface="Average"/>
              <a:sym typeface="Average"/>
            </a:endParaRPr>
          </a:p>
          <a:p>
            <a:pPr indent="0" lvl="0" marL="457200" rtl="0" algn="l">
              <a:spcBef>
                <a:spcPts val="0"/>
              </a:spcBef>
              <a:spcAft>
                <a:spcPts val="0"/>
              </a:spcAft>
              <a:buNone/>
            </a:pPr>
            <a:r>
              <a:t/>
            </a:r>
            <a:endParaRPr sz="1500">
              <a:solidFill>
                <a:srgbClr val="0B5394"/>
              </a:solidFill>
              <a:latin typeface="Average"/>
              <a:ea typeface="Average"/>
              <a:cs typeface="Average"/>
              <a:sym typeface="Average"/>
            </a:endParaRPr>
          </a:p>
          <a:p>
            <a:pPr indent="-342900" lvl="0" marL="457200" rtl="0" algn="l">
              <a:spcBef>
                <a:spcPts val="0"/>
              </a:spcBef>
              <a:spcAft>
                <a:spcPts val="0"/>
              </a:spcAft>
              <a:buSzPts val="1800"/>
              <a:buFont typeface="Average"/>
              <a:buChar char="●"/>
            </a:pPr>
            <a:r>
              <a:rPr lang="en" sz="1800">
                <a:latin typeface="Proxima Nova"/>
                <a:ea typeface="Proxima Nova"/>
                <a:cs typeface="Proxima Nova"/>
                <a:sym typeface="Proxima Nova"/>
              </a:rPr>
              <a:t>Direction of </a:t>
            </a:r>
            <a:r>
              <a:rPr b="1" lang="en" sz="1800">
                <a:latin typeface="Proxima Nova"/>
                <a:ea typeface="Proxima Nova"/>
                <a:cs typeface="Proxima Nova"/>
                <a:sym typeface="Proxima Nova"/>
              </a:rPr>
              <a:t>J </a:t>
            </a:r>
            <a:r>
              <a:rPr lang="en" sz="1800">
                <a:latin typeface="Proxima Nova"/>
                <a:ea typeface="Proxima Nova"/>
                <a:cs typeface="Proxima Nova"/>
                <a:sym typeface="Proxima Nova"/>
              </a:rPr>
              <a:t>=</a:t>
            </a:r>
            <a:r>
              <a:rPr b="1" lang="en" sz="1800">
                <a:latin typeface="Proxima Nova"/>
                <a:ea typeface="Proxima Nova"/>
                <a:cs typeface="Proxima Nova"/>
                <a:sym typeface="Proxima Nova"/>
              </a:rPr>
              <a:t> L + S</a:t>
            </a:r>
            <a:r>
              <a:rPr lang="en" sz="1800">
                <a:latin typeface="Proxima Nova"/>
                <a:ea typeface="Proxima Nova"/>
                <a:cs typeface="Proxima Nova"/>
                <a:sym typeface="Proxima Nova"/>
              </a:rPr>
              <a:t> is conserved, </a:t>
            </a:r>
            <a:r>
              <a:rPr b="1" lang="en" sz="1800">
                <a:latin typeface="Proxima Nova"/>
                <a:ea typeface="Proxima Nova"/>
                <a:cs typeface="Proxima Nova"/>
                <a:sym typeface="Proxima Nova"/>
              </a:rPr>
              <a:t>L</a:t>
            </a:r>
            <a:r>
              <a:rPr lang="en" sz="1800">
                <a:latin typeface="Proxima Nova"/>
                <a:ea typeface="Proxima Nova"/>
                <a:cs typeface="Proxima Nova"/>
                <a:sym typeface="Proxima Nova"/>
              </a:rPr>
              <a:t> and </a:t>
            </a:r>
            <a:r>
              <a:rPr b="1" lang="en" sz="1800">
                <a:latin typeface="Proxima Nova"/>
                <a:ea typeface="Proxima Nova"/>
                <a:cs typeface="Proxima Nova"/>
                <a:sym typeface="Proxima Nova"/>
              </a:rPr>
              <a:t>S</a:t>
            </a:r>
            <a:r>
              <a:rPr lang="en" sz="1800">
                <a:latin typeface="Proxima Nova"/>
                <a:ea typeface="Proxima Nova"/>
                <a:cs typeface="Proxima Nova"/>
                <a:sym typeface="Proxima Nova"/>
              </a:rPr>
              <a:t> precesses around </a:t>
            </a:r>
            <a:r>
              <a:rPr b="1" lang="en" sz="1800">
                <a:latin typeface="Proxima Nova"/>
                <a:ea typeface="Proxima Nova"/>
                <a:cs typeface="Proxima Nova"/>
                <a:sym typeface="Proxima Nova"/>
              </a:rPr>
              <a:t>J</a:t>
            </a:r>
            <a:endParaRPr b="1" sz="1800">
              <a:latin typeface="Proxima Nova"/>
              <a:ea typeface="Proxima Nova"/>
              <a:cs typeface="Proxima Nova"/>
              <a:sym typeface="Proxima Nova"/>
            </a:endParaRPr>
          </a:p>
          <a:p>
            <a:pPr indent="0" lvl="0" marL="457200" rtl="0" algn="l">
              <a:spcBef>
                <a:spcPts val="0"/>
              </a:spcBef>
              <a:spcAft>
                <a:spcPts val="0"/>
              </a:spcAft>
              <a:buNone/>
            </a:pPr>
            <a:r>
              <a:t/>
            </a:r>
            <a:endParaRPr b="1"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Spin-orbit interaction also contributes to the advance of pericenter</a:t>
            </a:r>
            <a:endParaRPr sz="1800">
              <a:latin typeface="Proxima Nova"/>
              <a:ea typeface="Proxima Nova"/>
              <a:cs typeface="Proxima Nova"/>
              <a:sym typeface="Proxima Nova"/>
            </a:endParaRPr>
          </a:p>
        </p:txBody>
      </p:sp>
      <p:pic>
        <p:nvPicPr>
          <p:cNvPr id="425" name="Google Shape;425;p57"/>
          <p:cNvPicPr preferRelativeResize="0"/>
          <p:nvPr/>
        </p:nvPicPr>
        <p:blipFill>
          <a:blip r:embed="rId3">
            <a:alphaModFix/>
          </a:blip>
          <a:stretch>
            <a:fillRect/>
          </a:stretch>
        </p:blipFill>
        <p:spPr>
          <a:xfrm>
            <a:off x="4811550" y="810600"/>
            <a:ext cx="4060750" cy="3502951"/>
          </a:xfrm>
          <a:prstGeom prst="rect">
            <a:avLst/>
          </a:prstGeom>
          <a:noFill/>
          <a:ln>
            <a:noFill/>
          </a:ln>
        </p:spPr>
      </p:pic>
      <p:sp>
        <p:nvSpPr>
          <p:cNvPr id="426" name="Google Shape;426;p57"/>
          <p:cNvSpPr txBox="1"/>
          <p:nvPr/>
        </p:nvSpPr>
        <p:spPr>
          <a:xfrm>
            <a:off x="4943675" y="4313550"/>
            <a:ext cx="3796500" cy="50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73763"/>
                </a:solidFill>
                <a:latin typeface="Proxima Nova"/>
                <a:ea typeface="Proxima Nova"/>
                <a:cs typeface="Proxima Nova"/>
                <a:sym typeface="Proxima Nova"/>
              </a:rPr>
              <a:t>Dey, Susobhanan, Gopakumar +</a:t>
            </a:r>
            <a:endParaRPr sz="1600">
              <a:solidFill>
                <a:srgbClr val="073763"/>
              </a:solidFill>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Effects of GW emission</a:t>
            </a:r>
            <a:endParaRPr b="1" i="1" sz="3000" u="sng">
              <a:solidFill>
                <a:srgbClr val="85200C"/>
              </a:solidFill>
            </a:endParaRPr>
          </a:p>
          <a:p>
            <a:pPr indent="0" lvl="0" marL="0" rtl="0" algn="l">
              <a:spcBef>
                <a:spcPts val="0"/>
              </a:spcBef>
              <a:spcAft>
                <a:spcPts val="0"/>
              </a:spcAft>
              <a:buNone/>
            </a:pPr>
            <a:r>
              <a:t/>
            </a:r>
            <a:endParaRPr sz="2600"/>
          </a:p>
        </p:txBody>
      </p:sp>
      <p:sp>
        <p:nvSpPr>
          <p:cNvPr id="432" name="Google Shape;432;p58"/>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GWs from OJ 287</a:t>
            </a:r>
            <a:r>
              <a:rPr lang="en">
                <a:solidFill>
                  <a:srgbClr val="999999"/>
                </a:solidFill>
                <a:highlight>
                  <a:srgbClr val="9FC5E8"/>
                </a:highlight>
                <a:latin typeface="Proxima Nova Semibold"/>
                <a:ea typeface="Proxima Nova Semibold"/>
                <a:cs typeface="Proxima Nova Semibold"/>
                <a:sym typeface="Proxima Nova Semibold"/>
              </a:rPr>
              <a:t>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433" name="Google Shape;433;p58"/>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434" name="Google Shape;434;p58"/>
          <p:cNvSpPr txBox="1"/>
          <p:nvPr/>
        </p:nvSpPr>
        <p:spPr>
          <a:xfrm>
            <a:off x="256525" y="932850"/>
            <a:ext cx="4996800" cy="3847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a:t>
            </a:r>
            <a:r>
              <a:rPr lang="en" sz="1800">
                <a:latin typeface="Proxima Nova"/>
                <a:ea typeface="Proxima Nova"/>
                <a:cs typeface="Proxima Nova"/>
                <a:sym typeface="Proxima Nova"/>
              </a:rPr>
              <a:t>Orbital period and eccentricity decreases with time</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Average"/>
                <a:ea typeface="Average"/>
                <a:cs typeface="Average"/>
                <a:sym typeface="Average"/>
              </a:rPr>
              <a:t>|</a:t>
            </a:r>
            <a:r>
              <a:rPr b="1" lang="en" sz="1800">
                <a:latin typeface="Average"/>
                <a:ea typeface="Average"/>
                <a:cs typeface="Average"/>
                <a:sym typeface="Average"/>
              </a:rPr>
              <a:t>L</a:t>
            </a:r>
            <a:r>
              <a:rPr lang="en" sz="1800">
                <a:latin typeface="Average"/>
                <a:ea typeface="Average"/>
                <a:cs typeface="Average"/>
                <a:sym typeface="Average"/>
              </a:rPr>
              <a:t>| also decreases with time =&gt; </a:t>
            </a:r>
            <a:r>
              <a:rPr b="1" lang="en" sz="1800">
                <a:latin typeface="Average"/>
                <a:ea typeface="Average"/>
                <a:cs typeface="Average"/>
                <a:sym typeface="Average"/>
              </a:rPr>
              <a:t>J</a:t>
            </a:r>
            <a:r>
              <a:rPr lang="en" sz="1800">
                <a:latin typeface="Average"/>
                <a:ea typeface="Average"/>
                <a:cs typeface="Average"/>
                <a:sym typeface="Average"/>
              </a:rPr>
              <a:t> is not conserved anymore</a:t>
            </a:r>
            <a:r>
              <a:rPr lang="en" sz="1800">
                <a:latin typeface="Proxima Nova"/>
                <a:ea typeface="Proxima Nova"/>
                <a:cs typeface="Proxima Nova"/>
                <a:sym typeface="Proxima Nova"/>
              </a:rPr>
              <a:t> </a:t>
            </a:r>
            <a:endParaRPr sz="1500">
              <a:latin typeface="Average"/>
              <a:ea typeface="Average"/>
              <a:cs typeface="Average"/>
              <a:sym typeface="Average"/>
            </a:endParaRPr>
          </a:p>
          <a:p>
            <a:pPr indent="0" lvl="0" marL="457200" rtl="0" algn="l">
              <a:spcBef>
                <a:spcPts val="0"/>
              </a:spcBef>
              <a:spcAft>
                <a:spcPts val="0"/>
              </a:spcAft>
              <a:buNone/>
            </a:pPr>
            <a:r>
              <a:t/>
            </a:r>
            <a:endParaRPr sz="1500">
              <a:solidFill>
                <a:srgbClr val="0B5394"/>
              </a:solidFill>
              <a:latin typeface="Average"/>
              <a:ea typeface="Average"/>
              <a:cs typeface="Average"/>
              <a:sym typeface="Average"/>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All these evolutions are determined by solving seven coupled differential equations for: n, e, l, γ, ξ, Ψ and ϒ</a:t>
            </a:r>
            <a:endParaRPr sz="1800">
              <a:latin typeface="Proxima Nova"/>
              <a:ea typeface="Proxima Nova"/>
              <a:cs typeface="Proxima Nova"/>
              <a:sym typeface="Proxima Nova"/>
            </a:endParaRPr>
          </a:p>
          <a:p>
            <a:pPr indent="0" lvl="0" marL="457200" rtl="0" algn="l">
              <a:spcBef>
                <a:spcPts val="0"/>
              </a:spcBef>
              <a:spcAft>
                <a:spcPts val="0"/>
              </a:spcAft>
              <a:buNone/>
            </a:pPr>
            <a:r>
              <a:t/>
            </a:r>
            <a:endParaRPr b="1"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Average"/>
                <a:ea typeface="Average"/>
                <a:cs typeface="Average"/>
                <a:sym typeface="Average"/>
              </a:rPr>
              <a:t>We use GW waveform for spinning binaries (</a:t>
            </a:r>
            <a:r>
              <a:rPr lang="en" sz="1600">
                <a:solidFill>
                  <a:srgbClr val="0B5394"/>
                </a:solidFill>
                <a:latin typeface="Average"/>
                <a:ea typeface="Average"/>
                <a:cs typeface="Average"/>
                <a:sym typeface="Average"/>
              </a:rPr>
              <a:t>Königsdörffer &amp; Gopakumar, 2005</a:t>
            </a:r>
            <a:r>
              <a:rPr lang="en" sz="1800">
                <a:latin typeface="Average"/>
                <a:ea typeface="Average"/>
                <a:cs typeface="Average"/>
                <a:sym typeface="Average"/>
              </a:rPr>
              <a:t>)</a:t>
            </a:r>
            <a:r>
              <a:rPr lang="en" sz="1800">
                <a:solidFill>
                  <a:srgbClr val="F5F5F5"/>
                </a:solidFill>
                <a:latin typeface="Average"/>
                <a:ea typeface="Average"/>
                <a:cs typeface="Average"/>
                <a:sym typeface="Average"/>
              </a:rPr>
              <a:t> to calculate the induced PTA signal</a:t>
            </a:r>
            <a:endParaRPr sz="1800">
              <a:latin typeface="Proxima Nova"/>
              <a:ea typeface="Proxima Nova"/>
              <a:cs typeface="Proxima Nova"/>
              <a:sym typeface="Proxima Nova"/>
            </a:endParaRPr>
          </a:p>
        </p:txBody>
      </p:sp>
      <p:pic>
        <p:nvPicPr>
          <p:cNvPr id="435" name="Google Shape;435;p58"/>
          <p:cNvPicPr preferRelativeResize="0"/>
          <p:nvPr/>
        </p:nvPicPr>
        <p:blipFill rotWithShape="1">
          <a:blip r:embed="rId3">
            <a:alphaModFix/>
          </a:blip>
          <a:srcRect b="4470" l="5802" r="0" t="0"/>
          <a:stretch/>
        </p:blipFill>
        <p:spPr>
          <a:xfrm>
            <a:off x="5465625" y="5125"/>
            <a:ext cx="3185125" cy="2412500"/>
          </a:xfrm>
          <a:prstGeom prst="rect">
            <a:avLst/>
          </a:prstGeom>
          <a:noFill/>
          <a:ln>
            <a:noFill/>
          </a:ln>
        </p:spPr>
      </p:pic>
      <p:pic>
        <p:nvPicPr>
          <p:cNvPr id="436" name="Google Shape;436;p58"/>
          <p:cNvPicPr preferRelativeResize="0"/>
          <p:nvPr/>
        </p:nvPicPr>
        <p:blipFill rotWithShape="1">
          <a:blip r:embed="rId4">
            <a:alphaModFix/>
          </a:blip>
          <a:srcRect b="3203" l="0" r="4315" t="2846"/>
          <a:stretch/>
        </p:blipFill>
        <p:spPr>
          <a:xfrm>
            <a:off x="5465625" y="2395100"/>
            <a:ext cx="3185125" cy="2372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PTA signal due to OJ 287</a:t>
            </a:r>
            <a:endParaRPr b="1" i="1" sz="3000" u="sng">
              <a:solidFill>
                <a:srgbClr val="85200C"/>
              </a:solidFill>
            </a:endParaRPr>
          </a:p>
        </p:txBody>
      </p:sp>
      <p:sp>
        <p:nvSpPr>
          <p:cNvPr id="442" name="Google Shape;442;p59"/>
          <p:cNvSpPr txBox="1"/>
          <p:nvPr/>
        </p:nvSpPr>
        <p:spPr>
          <a:xfrm>
            <a:off x="312400" y="881425"/>
            <a:ext cx="28563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Proxima Nova"/>
                <a:ea typeface="Proxima Nova"/>
                <a:cs typeface="Proxima Nova"/>
                <a:sym typeface="Proxima Nova"/>
              </a:rPr>
              <a:t>For Pulsar J0613-0200</a:t>
            </a:r>
            <a:endParaRPr sz="2000">
              <a:latin typeface="Proxima Nova"/>
              <a:ea typeface="Proxima Nova"/>
              <a:cs typeface="Proxima Nova"/>
              <a:sym typeface="Proxima Nova"/>
            </a:endParaRPr>
          </a:p>
        </p:txBody>
      </p:sp>
      <p:sp>
        <p:nvSpPr>
          <p:cNvPr id="443" name="Google Shape;443;p59"/>
          <p:cNvSpPr txBox="1"/>
          <p:nvPr/>
        </p:nvSpPr>
        <p:spPr>
          <a:xfrm>
            <a:off x="4987300" y="796550"/>
            <a:ext cx="3693000" cy="4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B5394"/>
                </a:solidFill>
                <a:latin typeface="Proxima Nova"/>
                <a:ea typeface="Proxima Nova"/>
                <a:cs typeface="Proxima Nova"/>
                <a:sym typeface="Proxima Nova"/>
              </a:rPr>
              <a:t>Dey, Susobhanan, Gopu+ (in prep.)</a:t>
            </a:r>
            <a:endParaRPr sz="1800">
              <a:solidFill>
                <a:srgbClr val="0B5394"/>
              </a:solidFill>
              <a:latin typeface="Proxima Nova"/>
              <a:ea typeface="Proxima Nova"/>
              <a:cs typeface="Proxima Nova"/>
              <a:sym typeface="Proxima Nova"/>
            </a:endParaRPr>
          </a:p>
        </p:txBody>
      </p:sp>
      <p:sp>
        <p:nvSpPr>
          <p:cNvPr id="444" name="Google Shape;444;p59"/>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GWs from OJ 287</a:t>
            </a:r>
            <a:r>
              <a:rPr lang="en">
                <a:solidFill>
                  <a:srgbClr val="999999"/>
                </a:solidFill>
                <a:highlight>
                  <a:srgbClr val="9FC5E8"/>
                </a:highlight>
                <a:latin typeface="Proxima Nova Semibold"/>
                <a:ea typeface="Proxima Nova Semibold"/>
                <a:cs typeface="Proxima Nova Semibold"/>
                <a:sym typeface="Proxima Nova Semibold"/>
              </a:rPr>
              <a:t>    </a:t>
            </a:r>
            <a:r>
              <a:rPr lang="en">
                <a:solidFill>
                  <a:srgbClr val="9FC5E8"/>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445" name="Google Shape;445;p59"/>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pic>
        <p:nvPicPr>
          <p:cNvPr id="446" name="Google Shape;446;p59"/>
          <p:cNvPicPr preferRelativeResize="0"/>
          <p:nvPr/>
        </p:nvPicPr>
        <p:blipFill>
          <a:blip r:embed="rId3">
            <a:alphaModFix/>
          </a:blip>
          <a:stretch>
            <a:fillRect/>
          </a:stretch>
        </p:blipFill>
        <p:spPr>
          <a:xfrm>
            <a:off x="436425" y="1403400"/>
            <a:ext cx="4072400" cy="3054300"/>
          </a:xfrm>
          <a:prstGeom prst="rect">
            <a:avLst/>
          </a:prstGeom>
          <a:noFill/>
          <a:ln>
            <a:noFill/>
          </a:ln>
          <a:effectLst>
            <a:outerShdw blurRad="57150" rotWithShape="0" algn="bl" dir="4140000" dist="38100">
              <a:srgbClr val="000000">
                <a:alpha val="91000"/>
              </a:srgbClr>
            </a:outerShdw>
          </a:effectLst>
        </p:spPr>
      </p:pic>
      <p:pic>
        <p:nvPicPr>
          <p:cNvPr id="447" name="Google Shape;447;p59"/>
          <p:cNvPicPr preferRelativeResize="0"/>
          <p:nvPr/>
        </p:nvPicPr>
        <p:blipFill rotWithShape="1">
          <a:blip r:embed="rId4">
            <a:alphaModFix/>
          </a:blip>
          <a:srcRect b="0" l="0" r="0" t="0"/>
          <a:stretch/>
        </p:blipFill>
        <p:spPr>
          <a:xfrm>
            <a:off x="4712600" y="1403412"/>
            <a:ext cx="4072400" cy="3054288"/>
          </a:xfrm>
          <a:prstGeom prst="rect">
            <a:avLst/>
          </a:prstGeom>
          <a:noFill/>
          <a:ln>
            <a:noFill/>
          </a:ln>
          <a:effectLst>
            <a:outerShdw blurRad="57150" rotWithShape="0" algn="bl" dir="4200000" dist="47625">
              <a:srgbClr val="000000"/>
            </a:outerShdw>
          </a:effectLst>
        </p:spPr>
      </p:pic>
      <p:pic>
        <p:nvPicPr>
          <p:cNvPr id="448" name="Google Shape;448;p59"/>
          <p:cNvPicPr preferRelativeResize="0"/>
          <p:nvPr/>
        </p:nvPicPr>
        <p:blipFill>
          <a:blip r:embed="rId5">
            <a:alphaModFix/>
          </a:blip>
          <a:stretch>
            <a:fillRect/>
          </a:stretch>
        </p:blipFill>
        <p:spPr>
          <a:xfrm>
            <a:off x="4712600" y="1403400"/>
            <a:ext cx="4072400" cy="3054300"/>
          </a:xfrm>
          <a:prstGeom prst="rect">
            <a:avLst/>
          </a:prstGeom>
          <a:noFill/>
          <a:ln>
            <a:noFill/>
          </a:ln>
          <a:effectLst>
            <a:outerShdw blurRad="57150" rotWithShape="0" algn="bl" dir="4200000" dist="28575">
              <a:srgbClr val="000000">
                <a:alpha val="9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7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Summary</a:t>
            </a:r>
            <a:endParaRPr b="1" i="1" sz="3000" u="sng">
              <a:solidFill>
                <a:srgbClr val="85200C"/>
              </a:solidFill>
            </a:endParaRPr>
          </a:p>
          <a:p>
            <a:pPr indent="0" lvl="0" marL="0" rtl="0" algn="l">
              <a:spcBef>
                <a:spcPts val="0"/>
              </a:spcBef>
              <a:spcAft>
                <a:spcPts val="0"/>
              </a:spcAft>
              <a:buNone/>
            </a:pPr>
            <a:r>
              <a:t/>
            </a:r>
            <a:endParaRPr/>
          </a:p>
        </p:txBody>
      </p:sp>
      <p:sp>
        <p:nvSpPr>
          <p:cNvPr id="454" name="Google Shape;454;p60"/>
          <p:cNvSpPr txBox="1"/>
          <p:nvPr/>
        </p:nvSpPr>
        <p:spPr>
          <a:xfrm>
            <a:off x="-103575" y="4737775"/>
            <a:ext cx="9457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b="1" lang="en">
                <a:solidFill>
                  <a:srgbClr val="FF0000"/>
                </a:solidFill>
                <a:highlight>
                  <a:srgbClr val="9FC5E8"/>
                </a:highlight>
                <a:latin typeface="Proxima Nova"/>
                <a:ea typeface="Proxima Nova"/>
                <a:cs typeface="Proxima Nova"/>
                <a:sym typeface="Proxima Nova"/>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455" name="Google Shape;455;p60"/>
          <p:cNvSpPr txBox="1"/>
          <p:nvPr/>
        </p:nvSpPr>
        <p:spPr>
          <a:xfrm>
            <a:off x="311700" y="798350"/>
            <a:ext cx="8626800" cy="2892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12 year quasi periodic optical flares in OJ 287 implied that the central engine of OJ 287 is a SMBHB. The BBH model successfully predicted last three flares in OJ 287, latest one during 2019.</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radio observation of jet of OJ 287 at different frequencies can be explained from the BBH model developed form its optical observation.</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can model the PTA response to GWs emitted by OJ 287 and search for such signals in PTA data set and its detection will certainly help us to understand SMBHB dynamics in more details.</a:t>
            </a:r>
            <a:endParaRPr sz="1800">
              <a:latin typeface="Proxima Nova"/>
              <a:ea typeface="Proxima Nova"/>
              <a:cs typeface="Proxima Nova"/>
              <a:sym typeface="Proxima Nova"/>
            </a:endParaRPr>
          </a:p>
        </p:txBody>
      </p:sp>
      <p:sp>
        <p:nvSpPr>
          <p:cNvPr id="456" name="Google Shape;456;p60"/>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r>
              <a:rPr b="1" lang="en" sz="1400">
                <a:solidFill>
                  <a:srgbClr val="434343"/>
                </a:solidFill>
              </a:rPr>
              <a:t> </a:t>
            </a:r>
            <a:endParaRPr b="1" sz="1400">
              <a:solidFill>
                <a:srgbClr val="434343"/>
              </a:solidFill>
            </a:endParaRPr>
          </a:p>
        </p:txBody>
      </p:sp>
      <p:sp>
        <p:nvSpPr>
          <p:cNvPr id="457" name="Google Shape;457;p60"/>
          <p:cNvSpPr/>
          <p:nvPr/>
        </p:nvSpPr>
        <p:spPr>
          <a:xfrm>
            <a:off x="506750" y="3842850"/>
            <a:ext cx="8325600" cy="894900"/>
          </a:xfrm>
          <a:prstGeom prst="roundRect">
            <a:avLst>
              <a:gd fmla="val 16667" name="adj"/>
            </a:avLst>
          </a:prstGeom>
          <a:solidFill>
            <a:srgbClr val="D5A6BD"/>
          </a:solidFill>
          <a:ln cap="flat" cmpd="sng" w="2857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0000FF"/>
                </a:solidFill>
              </a:rPr>
              <a:t>OJ 287 certainly has the potential to inaugurate the field of multi-messenger nano-Hz GW astronomy.</a:t>
            </a:r>
            <a:endParaRPr sz="25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OJ 287: Binary Black Hole central engine</a:t>
            </a:r>
            <a:endParaRPr b="1" i="1" sz="3000" u="sng">
              <a:solidFill>
                <a:srgbClr val="85200C"/>
              </a:solidFill>
            </a:endParaRPr>
          </a:p>
          <a:p>
            <a:pPr indent="0" lvl="0" marL="0" rtl="0" algn="l">
              <a:spcBef>
                <a:spcPts val="0"/>
              </a:spcBef>
              <a:spcAft>
                <a:spcPts val="0"/>
              </a:spcAft>
              <a:buNone/>
            </a:pPr>
            <a:r>
              <a:t/>
            </a:r>
            <a:endParaRPr/>
          </a:p>
        </p:txBody>
      </p:sp>
      <p:sp>
        <p:nvSpPr>
          <p:cNvPr id="138" name="Google Shape;138;p28"/>
          <p:cNvSpPr txBox="1"/>
          <p:nvPr/>
        </p:nvSpPr>
        <p:spPr>
          <a:xfrm>
            <a:off x="235500" y="884850"/>
            <a:ext cx="8385000" cy="714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A supermassive black hole (BH) is orbiting a more massive primary BH in a precessing eccentric orbit with an orbital period of  12 years</a:t>
            </a:r>
            <a:endParaRPr sz="1800">
              <a:latin typeface="Proxima Nova"/>
              <a:ea typeface="Proxima Nova"/>
              <a:cs typeface="Proxima Nova"/>
              <a:sym typeface="Proxima Nova"/>
            </a:endParaRPr>
          </a:p>
        </p:txBody>
      </p:sp>
      <p:pic>
        <p:nvPicPr>
          <p:cNvPr id="139" name="Google Shape;139;p28"/>
          <p:cNvPicPr preferRelativeResize="0"/>
          <p:nvPr/>
        </p:nvPicPr>
        <p:blipFill>
          <a:blip r:embed="rId3">
            <a:alphaModFix/>
          </a:blip>
          <a:stretch>
            <a:fillRect/>
          </a:stretch>
        </p:blipFill>
        <p:spPr>
          <a:xfrm>
            <a:off x="3314150" y="1635975"/>
            <a:ext cx="5362701" cy="3126524"/>
          </a:xfrm>
          <a:prstGeom prst="rect">
            <a:avLst/>
          </a:prstGeom>
          <a:noFill/>
          <a:ln>
            <a:noFill/>
          </a:ln>
          <a:effectLst>
            <a:outerShdw blurRad="71438" rotWithShape="0" algn="bl" dir="4320000" dist="28575">
              <a:srgbClr val="000000">
                <a:alpha val="90000"/>
              </a:srgbClr>
            </a:outerShdw>
          </a:effectLst>
        </p:spPr>
      </p:pic>
      <p:sp>
        <p:nvSpPr>
          <p:cNvPr id="140" name="Google Shape;140;p28"/>
          <p:cNvSpPr txBox="1"/>
          <p:nvPr/>
        </p:nvSpPr>
        <p:spPr>
          <a:xfrm>
            <a:off x="177350" y="1675800"/>
            <a:ext cx="2998200" cy="2958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The  doubly-peaked  flares are due to the impacts of the secondary BH with the accretion disk of the primary BH.</a:t>
            </a:r>
            <a:endParaRPr sz="1800">
              <a:latin typeface="Proxima Nova"/>
              <a:ea typeface="Proxima Nova"/>
              <a:cs typeface="Proxima Nova"/>
              <a:sym typeface="Proxima Nova"/>
            </a:endParaRPr>
          </a:p>
          <a:p>
            <a:pPr indent="0" lvl="0" marL="457200" rtl="0" algn="l">
              <a:spcBef>
                <a:spcPts val="0"/>
              </a:spcBef>
              <a:spcAft>
                <a:spcPts val="0"/>
              </a:spcAft>
              <a:buNone/>
            </a:pPr>
            <a:r>
              <a:t/>
            </a:r>
            <a:endParaRPr sz="1800">
              <a:latin typeface="Proxima Nova"/>
              <a:ea typeface="Proxima Nova"/>
              <a:cs typeface="Proxima Nova"/>
              <a:sym typeface="Proxima Nova"/>
            </a:endParaRPr>
          </a:p>
          <a:p>
            <a:pPr indent="-330200" lvl="0" marL="457200" rtl="0" algn="l">
              <a:spcBef>
                <a:spcPts val="0"/>
              </a:spcBef>
              <a:spcAft>
                <a:spcPts val="0"/>
              </a:spcAft>
              <a:buSzPts val="1600"/>
              <a:buFont typeface="Proxima Nova"/>
              <a:buChar char="●"/>
            </a:pPr>
            <a:r>
              <a:rPr lang="en" sz="1800">
                <a:latin typeface="Proxima Nova"/>
                <a:ea typeface="Proxima Nova"/>
                <a:cs typeface="Proxima Nova"/>
                <a:sym typeface="Proxima Nova"/>
              </a:rPr>
              <a:t>Major flares are due to the tidal interactions of the secondary BH</a:t>
            </a:r>
            <a:r>
              <a:rPr lang="en" sz="1600">
                <a:latin typeface="Proxima Nova"/>
                <a:ea typeface="Proxima Nova"/>
                <a:cs typeface="Proxima Nova"/>
                <a:sym typeface="Proxima Nova"/>
              </a:rPr>
              <a:t> </a:t>
            </a:r>
            <a:endParaRPr sz="1600">
              <a:latin typeface="Proxima Nova"/>
              <a:ea typeface="Proxima Nova"/>
              <a:cs typeface="Proxima Nova"/>
              <a:sym typeface="Proxima Nova"/>
            </a:endParaRPr>
          </a:p>
        </p:txBody>
      </p:sp>
      <p:sp>
        <p:nvSpPr>
          <p:cNvPr id="141" name="Google Shape;141;p28"/>
          <p:cNvSpPr txBox="1"/>
          <p:nvPr/>
        </p:nvSpPr>
        <p:spPr>
          <a:xfrm>
            <a:off x="-103575" y="4737775"/>
            <a:ext cx="942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142" name="Google Shape;142;p28"/>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143" name="Google Shape;143;p28"/>
          <p:cNvSpPr txBox="1"/>
          <p:nvPr/>
        </p:nvSpPr>
        <p:spPr>
          <a:xfrm>
            <a:off x="6727150" y="1180775"/>
            <a:ext cx="2236800" cy="4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73763"/>
                </a:solidFill>
                <a:latin typeface="Proxima Nova"/>
                <a:ea typeface="Proxima Nova"/>
                <a:cs typeface="Proxima Nova"/>
                <a:sym typeface="Proxima Nova"/>
              </a:rPr>
              <a:t>(Lehto &amp; Valtonen, 1996)</a:t>
            </a:r>
            <a:endParaRPr sz="1500">
              <a:solidFill>
                <a:srgbClr val="073763"/>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Two supermassive black holes are locked in a dance in the OJ 287 galaxy. The larger black hole is 18 billion times the mass of our sun and surrounded by disk of gas. It is also orbited by a smaller black hole about 150 million times the mass of our sun that crashes through the disk and produces a flare brighter than 1 trillion stars. But the complex physics of the system affect the smaller black hole's orbit, and the flares occur irregularly.  &#10;&#10;Scientists used NASA's Spitzer Space Telescope to detect one of these bright flashes on July 31, 2019, confirming that they can now anticipate the timing of these flares to within four hours using a detailed model of the system.  &#10;&#10;Credit: NASA/JPL-Caltech/R. Hurt (IPAC)" id="148" name="Google Shape;148;p29" title="Animation of Orbiting Black Holes in Galaxy OJ 287">
            <a:hlinkClick r:id="rId3"/>
          </p:cNvPr>
          <p:cNvPicPr preferRelativeResize="0"/>
          <p:nvPr/>
        </p:nvPicPr>
        <p:blipFill>
          <a:blip r:embed="rId4">
            <a:alphaModFix/>
          </a:blip>
          <a:stretch>
            <a:fillRect/>
          </a:stretch>
        </p:blipFill>
        <p:spPr>
          <a:xfrm>
            <a:off x="697888" y="0"/>
            <a:ext cx="6681425" cy="5011075"/>
          </a:xfrm>
          <a:prstGeom prst="rect">
            <a:avLst/>
          </a:prstGeom>
          <a:noFill/>
          <a:ln>
            <a:noFill/>
          </a:ln>
        </p:spPr>
      </p:pic>
      <p:sp>
        <p:nvSpPr>
          <p:cNvPr id="149" name="Google Shape;149;p29"/>
          <p:cNvSpPr txBox="1"/>
          <p:nvPr/>
        </p:nvSpPr>
        <p:spPr>
          <a:xfrm>
            <a:off x="7557075" y="3554425"/>
            <a:ext cx="1461000" cy="14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Credit:</a:t>
            </a:r>
            <a:endParaRPr sz="1600">
              <a:solidFill>
                <a:srgbClr val="073763"/>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Spitzer center, Abhimanyu Sosobhanan</a:t>
            </a:r>
            <a:endParaRPr sz="1600">
              <a:solidFill>
                <a:srgbClr val="073763"/>
              </a:solidFill>
              <a:latin typeface="Proxima Nova"/>
              <a:ea typeface="Proxima Nova"/>
              <a:cs typeface="Proxima Nova"/>
              <a:sym typeface="Proxima Nova"/>
            </a:endParaRPr>
          </a:p>
        </p:txBody>
      </p:sp>
      <p:sp>
        <p:nvSpPr>
          <p:cNvPr id="150" name="Google Shape;150;p29"/>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151" name="Google Shape;151;p29"/>
          <p:cNvSpPr txBox="1"/>
          <p:nvPr/>
        </p:nvSpPr>
        <p:spPr>
          <a:xfrm>
            <a:off x="520500" y="4431400"/>
            <a:ext cx="73410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FFFFFF"/>
              </a:buClr>
              <a:buSzPts val="1800"/>
              <a:buFont typeface="Proxima Nova"/>
              <a:buChar char="●"/>
            </a:pPr>
            <a:r>
              <a:rPr lang="en" sz="1800">
                <a:solidFill>
                  <a:srgbClr val="FFFFFF"/>
                </a:solidFill>
                <a:latin typeface="Proxima Nova"/>
                <a:ea typeface="Proxima Nova"/>
                <a:cs typeface="Proxima Nova"/>
                <a:sym typeface="Proxima Nova"/>
              </a:rPr>
              <a:t>The flares provide us fixed points on its relativistic binary orbit.</a:t>
            </a:r>
            <a:endParaRPr sz="1800">
              <a:solidFill>
                <a:srgbClr val="FFFFFF"/>
              </a:solidFill>
              <a:latin typeface="Proxima Nova"/>
              <a:ea typeface="Proxima Nova"/>
              <a:cs typeface="Proxima Nova"/>
              <a:sym typeface="Proxima Nova"/>
            </a:endParaRPr>
          </a:p>
        </p:txBody>
      </p:sp>
      <p:sp>
        <p:nvSpPr>
          <p:cNvPr id="152" name="Google Shape;152;p29"/>
          <p:cNvSpPr txBox="1"/>
          <p:nvPr/>
        </p:nvSpPr>
        <p:spPr>
          <a:xfrm>
            <a:off x="8087600" y="1114125"/>
            <a:ext cx="7344300" cy="85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Two supermassive black holes are locked in a dance in the OJ 287 galaxy. The larger black hole is 18 billion times the mass of our sun and surrounded by disk of gas. It is also orbited by a smaller black hole about 150 million times the mass of our sun that crashes through the disk and produces a flare brighter than 1 trillion stars. But the complex physics of the system affect the smaller black hole's orbit, and the flares occur irregularly.&#10;&#10; The animated diagram on the left illustrates the orbit of the smaller black hole (the red dot) around the larger black hole (the stationary white dot) at the center of the OJ 287 galaxy. The pink line represents a disk of gas and dust — seen edge-on — surrounding the larger black hole. The smaller black hole collides with disk twice per orbit. The graphic on the right shows the calculated timing of the flares since 1886.  &#10;&#10;Credit: NASA/JPL/Abhimanyu Susobhanan (Tata Institute of Fundamental Research)" id="157" name="Google Shape;157;p30" title="Simulation of Black Hole Disk Flares in Galaxy OJ 287">
            <a:hlinkClick r:id="rId3"/>
          </p:cNvPr>
          <p:cNvPicPr preferRelativeResize="0"/>
          <p:nvPr/>
        </p:nvPicPr>
        <p:blipFill>
          <a:blip r:embed="rId4">
            <a:alphaModFix/>
          </a:blip>
          <a:stretch>
            <a:fillRect/>
          </a:stretch>
        </p:blipFill>
        <p:spPr>
          <a:xfrm>
            <a:off x="711200" y="97675"/>
            <a:ext cx="6654800" cy="4925750"/>
          </a:xfrm>
          <a:prstGeom prst="rect">
            <a:avLst/>
          </a:prstGeom>
          <a:noFill/>
          <a:ln>
            <a:noFill/>
          </a:ln>
        </p:spPr>
      </p:pic>
      <p:sp>
        <p:nvSpPr>
          <p:cNvPr id="158" name="Google Shape;158;p30"/>
          <p:cNvSpPr txBox="1"/>
          <p:nvPr/>
        </p:nvSpPr>
        <p:spPr>
          <a:xfrm>
            <a:off x="7557075" y="3554425"/>
            <a:ext cx="1461000" cy="12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Credit:</a:t>
            </a:r>
            <a:endParaRPr sz="1600">
              <a:solidFill>
                <a:srgbClr val="073763"/>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Abhimanyu Sosobhanan,</a:t>
            </a:r>
            <a:endParaRPr sz="1600">
              <a:solidFill>
                <a:srgbClr val="073763"/>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Spitzer center</a:t>
            </a:r>
            <a:endParaRPr sz="1600">
              <a:solidFill>
                <a:srgbClr val="073763"/>
              </a:solidFill>
              <a:latin typeface="Proxima Nova"/>
              <a:ea typeface="Proxima Nova"/>
              <a:cs typeface="Proxima Nova"/>
              <a:sym typeface="Proxima Nova"/>
            </a:endParaRPr>
          </a:p>
        </p:txBody>
      </p:sp>
      <p:sp>
        <p:nvSpPr>
          <p:cNvPr id="159" name="Google Shape;159;p30"/>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160" name="Google Shape;160;p30"/>
          <p:cNvSpPr txBox="1"/>
          <p:nvPr/>
        </p:nvSpPr>
        <p:spPr>
          <a:xfrm>
            <a:off x="7557075" y="835275"/>
            <a:ext cx="1461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latin typeface="Proxima Nova"/>
                <a:ea typeface="Proxima Nova"/>
                <a:cs typeface="Proxima Nova"/>
                <a:sym typeface="Proxima Nova"/>
              </a:rPr>
              <a:t>Flares provide us fixed phase points of secondary BH’s relativistic eccentric orbit </a:t>
            </a:r>
            <a:endParaRPr i="1" sz="15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OJ 287: Parameter estimations</a:t>
            </a:r>
            <a:endParaRPr b="1" i="1" sz="3000" u="sng">
              <a:solidFill>
                <a:srgbClr val="85200C"/>
              </a:solidFill>
            </a:endParaRPr>
          </a:p>
          <a:p>
            <a:pPr indent="0" lvl="0" marL="0" rtl="0" algn="l">
              <a:spcBef>
                <a:spcPts val="0"/>
              </a:spcBef>
              <a:spcAft>
                <a:spcPts val="0"/>
              </a:spcAft>
              <a:buNone/>
            </a:pPr>
            <a:r>
              <a:t/>
            </a:r>
            <a:endParaRPr/>
          </a:p>
        </p:txBody>
      </p:sp>
      <p:sp>
        <p:nvSpPr>
          <p:cNvPr id="166" name="Google Shape;166;p31"/>
          <p:cNvSpPr txBox="1"/>
          <p:nvPr/>
        </p:nvSpPr>
        <p:spPr>
          <a:xfrm>
            <a:off x="311700" y="961050"/>
            <a:ext cx="8385000" cy="733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We use post-Newtonian equations of motion (EOM) to solve for the binary orbit and use the outburst times as fixed phase points on the orbit.</a:t>
            </a:r>
            <a:endParaRPr sz="1800">
              <a:latin typeface="Proxima Nova"/>
              <a:ea typeface="Proxima Nova"/>
              <a:cs typeface="Proxima Nova"/>
              <a:sym typeface="Proxima Nova"/>
            </a:endParaRPr>
          </a:p>
        </p:txBody>
      </p:sp>
      <p:pic>
        <p:nvPicPr>
          <p:cNvPr id="167" name="Google Shape;167;p31"/>
          <p:cNvPicPr preferRelativeResize="0"/>
          <p:nvPr/>
        </p:nvPicPr>
        <p:blipFill>
          <a:blip r:embed="rId3">
            <a:alphaModFix/>
          </a:blip>
          <a:stretch>
            <a:fillRect/>
          </a:stretch>
        </p:blipFill>
        <p:spPr>
          <a:xfrm>
            <a:off x="985300" y="1622275"/>
            <a:ext cx="6735049" cy="1667625"/>
          </a:xfrm>
          <a:prstGeom prst="rect">
            <a:avLst/>
          </a:prstGeom>
          <a:noFill/>
          <a:ln>
            <a:noFill/>
          </a:ln>
        </p:spPr>
      </p:pic>
      <p:sp>
        <p:nvSpPr>
          <p:cNvPr id="168" name="Google Shape;168;p31"/>
          <p:cNvSpPr txBox="1"/>
          <p:nvPr/>
        </p:nvSpPr>
        <p:spPr>
          <a:xfrm>
            <a:off x="-103575" y="4737775"/>
            <a:ext cx="942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169" name="Google Shape;169;p31"/>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pic>
        <p:nvPicPr>
          <p:cNvPr id="170" name="Google Shape;170;p31"/>
          <p:cNvPicPr preferRelativeResize="0"/>
          <p:nvPr/>
        </p:nvPicPr>
        <p:blipFill>
          <a:blip r:embed="rId4">
            <a:alphaModFix/>
          </a:blip>
          <a:stretch>
            <a:fillRect/>
          </a:stretch>
        </p:blipFill>
        <p:spPr>
          <a:xfrm>
            <a:off x="7169300" y="1966650"/>
            <a:ext cx="1527400" cy="255500"/>
          </a:xfrm>
          <a:prstGeom prst="rect">
            <a:avLst/>
          </a:prstGeom>
          <a:noFill/>
          <a:ln>
            <a:noFill/>
          </a:ln>
        </p:spPr>
      </p:pic>
      <p:sp>
        <p:nvSpPr>
          <p:cNvPr id="171" name="Google Shape;171;p31"/>
          <p:cNvSpPr txBox="1"/>
          <p:nvPr/>
        </p:nvSpPr>
        <p:spPr>
          <a:xfrm>
            <a:off x="8623275" y="1821950"/>
            <a:ext cx="2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n</a:t>
            </a:r>
            <a:endParaRPr>
              <a:latin typeface="Proxima Nova"/>
              <a:ea typeface="Proxima Nova"/>
              <a:cs typeface="Proxima Nova"/>
              <a:sym typeface="Proxima Nova"/>
            </a:endParaRPr>
          </a:p>
        </p:txBody>
      </p:sp>
      <p:sp>
        <p:nvSpPr>
          <p:cNvPr id="172" name="Google Shape;172;p31"/>
          <p:cNvSpPr txBox="1"/>
          <p:nvPr/>
        </p:nvSpPr>
        <p:spPr>
          <a:xfrm>
            <a:off x="311700" y="3140550"/>
            <a:ext cx="8520600" cy="445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Spin of the primary BH precesses according to</a:t>
            </a:r>
            <a:endParaRPr b="1" sz="1800">
              <a:solidFill>
                <a:srgbClr val="FF0000"/>
              </a:solidFill>
              <a:latin typeface="Proxima Nova"/>
              <a:ea typeface="Proxima Nova"/>
              <a:cs typeface="Proxima Nova"/>
              <a:sym typeface="Proxima Nova"/>
            </a:endParaRPr>
          </a:p>
        </p:txBody>
      </p:sp>
      <p:pic>
        <p:nvPicPr>
          <p:cNvPr id="173" name="Google Shape;173;p31"/>
          <p:cNvPicPr preferRelativeResize="0"/>
          <p:nvPr/>
        </p:nvPicPr>
        <p:blipFill>
          <a:blip r:embed="rId5">
            <a:alphaModFix/>
          </a:blip>
          <a:stretch>
            <a:fillRect/>
          </a:stretch>
        </p:blipFill>
        <p:spPr>
          <a:xfrm>
            <a:off x="1143000" y="3591000"/>
            <a:ext cx="2278775" cy="994375"/>
          </a:xfrm>
          <a:prstGeom prst="rect">
            <a:avLst/>
          </a:prstGeom>
          <a:noFill/>
          <a:ln>
            <a:noFill/>
          </a:ln>
        </p:spPr>
      </p:pic>
      <p:sp>
        <p:nvSpPr>
          <p:cNvPr id="174" name="Google Shape;174;p31"/>
          <p:cNvSpPr txBox="1"/>
          <p:nvPr/>
        </p:nvSpPr>
        <p:spPr>
          <a:xfrm>
            <a:off x="3741975" y="4053475"/>
            <a:ext cx="8301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roxima Nova"/>
                <a:ea typeface="Proxima Nova"/>
                <a:cs typeface="Proxima Nova"/>
                <a:sym typeface="Proxima Nova"/>
              </a:rPr>
              <a:t>where</a:t>
            </a:r>
            <a:endParaRPr sz="1800">
              <a:latin typeface="Proxima Nova"/>
              <a:ea typeface="Proxima Nova"/>
              <a:cs typeface="Proxima Nova"/>
              <a:sym typeface="Proxima Nova"/>
            </a:endParaRPr>
          </a:p>
        </p:txBody>
      </p:sp>
      <p:pic>
        <p:nvPicPr>
          <p:cNvPr id="175" name="Google Shape;175;p31"/>
          <p:cNvPicPr preferRelativeResize="0"/>
          <p:nvPr/>
        </p:nvPicPr>
        <p:blipFill>
          <a:blip r:embed="rId6">
            <a:alphaModFix/>
          </a:blip>
          <a:stretch>
            <a:fillRect/>
          </a:stretch>
        </p:blipFill>
        <p:spPr>
          <a:xfrm>
            <a:off x="4572075" y="4079075"/>
            <a:ext cx="2187034" cy="42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The 2007 flare: evidence for GW emission </a:t>
            </a:r>
            <a:endParaRPr b="1" i="1" sz="3000" u="sng">
              <a:solidFill>
                <a:srgbClr val="85200C"/>
              </a:solidFill>
            </a:endParaRPr>
          </a:p>
          <a:p>
            <a:pPr indent="0" lvl="0" marL="0" rtl="0" algn="l">
              <a:spcBef>
                <a:spcPts val="0"/>
              </a:spcBef>
              <a:spcAft>
                <a:spcPts val="0"/>
              </a:spcAft>
              <a:buNone/>
            </a:pPr>
            <a:r>
              <a:t/>
            </a:r>
            <a:endParaRPr/>
          </a:p>
        </p:txBody>
      </p:sp>
      <p:sp>
        <p:nvSpPr>
          <p:cNvPr id="181" name="Google Shape;181;p32"/>
          <p:cNvSpPr txBox="1"/>
          <p:nvPr/>
        </p:nvSpPr>
        <p:spPr>
          <a:xfrm>
            <a:off x="311700" y="884850"/>
            <a:ext cx="8385000" cy="855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Proxima Nova"/>
              <a:buChar char="●"/>
            </a:pPr>
            <a:r>
              <a:rPr lang="en" sz="1800">
                <a:latin typeface="Proxima Nova"/>
                <a:ea typeface="Proxima Nova"/>
                <a:cs typeface="Proxima Nova"/>
                <a:sym typeface="Proxima Nova"/>
              </a:rPr>
              <a:t>In past, 2.5 PN accurate (non-spinning) EOM were used to predict the arrival time of the 2007 impact flare (</a:t>
            </a:r>
            <a:r>
              <a:rPr lang="en" sz="1600">
                <a:solidFill>
                  <a:srgbClr val="0B5394"/>
                </a:solidFill>
                <a:latin typeface="Proxima Nova"/>
                <a:ea typeface="Proxima Nova"/>
                <a:cs typeface="Proxima Nova"/>
                <a:sym typeface="Proxima Nova"/>
              </a:rPr>
              <a:t>Valtonen, 2007</a:t>
            </a:r>
            <a:r>
              <a:rPr lang="en" sz="1800">
                <a:latin typeface="Proxima Nova"/>
                <a:ea typeface="Proxima Nova"/>
                <a:cs typeface="Proxima Nova"/>
                <a:sym typeface="Proxima Nova"/>
              </a:rPr>
              <a:t>)</a:t>
            </a:r>
            <a:endParaRPr sz="1800">
              <a:latin typeface="Proxima Nova"/>
              <a:ea typeface="Proxima Nova"/>
              <a:cs typeface="Proxima Nova"/>
              <a:sym typeface="Proxima Nova"/>
            </a:endParaRPr>
          </a:p>
        </p:txBody>
      </p:sp>
      <p:sp>
        <p:nvSpPr>
          <p:cNvPr id="182" name="Google Shape;182;p32"/>
          <p:cNvSpPr txBox="1"/>
          <p:nvPr/>
        </p:nvSpPr>
        <p:spPr>
          <a:xfrm>
            <a:off x="4946938" y="4320150"/>
            <a:ext cx="2736300" cy="4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Valtonen</a:t>
            </a:r>
            <a:r>
              <a:rPr lang="en" sz="1600">
                <a:solidFill>
                  <a:srgbClr val="073763"/>
                </a:solidFill>
                <a:latin typeface="Proxima Nova"/>
                <a:ea typeface="Proxima Nova"/>
                <a:cs typeface="Proxima Nova"/>
                <a:sym typeface="Proxima Nova"/>
              </a:rPr>
              <a:t> et al. 2008, Nature</a:t>
            </a:r>
            <a:endParaRPr sz="1600">
              <a:solidFill>
                <a:srgbClr val="073763"/>
              </a:solidFill>
              <a:latin typeface="Proxima Nova"/>
              <a:ea typeface="Proxima Nova"/>
              <a:cs typeface="Proxima Nova"/>
              <a:sym typeface="Proxima Nova"/>
            </a:endParaRPr>
          </a:p>
        </p:txBody>
      </p:sp>
      <p:sp>
        <p:nvSpPr>
          <p:cNvPr id="183" name="Google Shape;183;p32"/>
          <p:cNvSpPr txBox="1"/>
          <p:nvPr/>
        </p:nvSpPr>
        <p:spPr>
          <a:xfrm>
            <a:off x="-103575" y="4732950"/>
            <a:ext cx="942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184" name="Google Shape;184;p32"/>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pic>
        <p:nvPicPr>
          <p:cNvPr id="185" name="Google Shape;185;p32"/>
          <p:cNvPicPr preferRelativeResize="0"/>
          <p:nvPr/>
        </p:nvPicPr>
        <p:blipFill>
          <a:blip r:embed="rId3">
            <a:alphaModFix/>
          </a:blip>
          <a:stretch>
            <a:fillRect/>
          </a:stretch>
        </p:blipFill>
        <p:spPr>
          <a:xfrm>
            <a:off x="3721675" y="1733275"/>
            <a:ext cx="5186825" cy="2654575"/>
          </a:xfrm>
          <a:prstGeom prst="rect">
            <a:avLst/>
          </a:prstGeom>
          <a:noFill/>
          <a:ln>
            <a:noFill/>
          </a:ln>
          <a:effectLst>
            <a:outerShdw blurRad="57150" rotWithShape="0" algn="bl" dir="4320000" dist="19050">
              <a:srgbClr val="000000">
                <a:alpha val="90000"/>
              </a:srgbClr>
            </a:outerShdw>
          </a:effectLst>
        </p:spPr>
      </p:pic>
      <p:sp>
        <p:nvSpPr>
          <p:cNvPr id="186" name="Google Shape;186;p32"/>
          <p:cNvSpPr txBox="1"/>
          <p:nvPr/>
        </p:nvSpPr>
        <p:spPr>
          <a:xfrm>
            <a:off x="311700" y="1875450"/>
            <a:ext cx="3333900" cy="2654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Proxima Nova"/>
              <a:buChar char="●"/>
            </a:pPr>
            <a:r>
              <a:rPr lang="en" sz="1800">
                <a:latin typeface="Proxima Nova"/>
                <a:ea typeface="Proxima Nova"/>
                <a:cs typeface="Proxima Nova"/>
                <a:sym typeface="Proxima Nova"/>
              </a:rPr>
              <a:t>The peak of the 2007 impact flare was observed on September 13, 2007</a:t>
            </a:r>
            <a:endParaRPr sz="1800">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sz="18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800">
              <a:latin typeface="Proxima Nova"/>
              <a:ea typeface="Proxima Nova"/>
              <a:cs typeface="Proxima Nova"/>
              <a:sym typeface="Proxima Nova"/>
            </a:endParaRPr>
          </a:p>
          <a:p>
            <a:pPr indent="-342900" lvl="0" marL="457200" rtl="0" algn="l">
              <a:lnSpc>
                <a:spcPct val="115000"/>
              </a:lnSpc>
              <a:spcBef>
                <a:spcPts val="0"/>
              </a:spcBef>
              <a:spcAft>
                <a:spcPts val="0"/>
              </a:spcAft>
              <a:buSzPts val="1800"/>
              <a:buFont typeface="Proxima Nova"/>
              <a:buChar char="●"/>
            </a:pPr>
            <a:r>
              <a:rPr lang="en" sz="1800">
                <a:latin typeface="Proxima Nova"/>
                <a:ea typeface="Proxima Nova"/>
                <a:cs typeface="Proxima Nova"/>
                <a:sym typeface="Proxima Nova"/>
              </a:rPr>
              <a:t>The peak would have appear 20 days later if there was no GW emission</a:t>
            </a:r>
            <a:endParaRPr sz="18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000" u="sng">
                <a:solidFill>
                  <a:srgbClr val="85200C"/>
                </a:solidFill>
              </a:rPr>
              <a:t>The 2015 flare: spin of the primary BH </a:t>
            </a:r>
            <a:endParaRPr b="1" i="1" sz="3000" u="sng">
              <a:solidFill>
                <a:srgbClr val="85200C"/>
              </a:solidFill>
            </a:endParaRPr>
          </a:p>
          <a:p>
            <a:pPr indent="0" lvl="0" marL="0" rtl="0" algn="l">
              <a:spcBef>
                <a:spcPts val="0"/>
              </a:spcBef>
              <a:spcAft>
                <a:spcPts val="0"/>
              </a:spcAft>
              <a:buNone/>
            </a:pPr>
            <a:r>
              <a:t/>
            </a:r>
            <a:endParaRPr/>
          </a:p>
        </p:txBody>
      </p:sp>
      <p:sp>
        <p:nvSpPr>
          <p:cNvPr id="192" name="Google Shape;192;p33"/>
          <p:cNvSpPr txBox="1"/>
          <p:nvPr/>
        </p:nvSpPr>
        <p:spPr>
          <a:xfrm>
            <a:off x="4935825" y="4226550"/>
            <a:ext cx="2736300" cy="4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latin typeface="Proxima Nova"/>
                <a:ea typeface="Proxima Nova"/>
                <a:cs typeface="Proxima Nova"/>
                <a:sym typeface="Proxima Nova"/>
              </a:rPr>
              <a:t>Valtonen et al. 2016, ApJL</a:t>
            </a:r>
            <a:endParaRPr sz="1600">
              <a:solidFill>
                <a:srgbClr val="073763"/>
              </a:solidFill>
              <a:latin typeface="Proxima Nova"/>
              <a:ea typeface="Proxima Nova"/>
              <a:cs typeface="Proxima Nova"/>
              <a:sym typeface="Proxima Nova"/>
            </a:endParaRPr>
          </a:p>
        </p:txBody>
      </p:sp>
      <p:sp>
        <p:nvSpPr>
          <p:cNvPr id="193" name="Google Shape;193;p33"/>
          <p:cNvSpPr txBox="1"/>
          <p:nvPr/>
        </p:nvSpPr>
        <p:spPr>
          <a:xfrm>
            <a:off x="-103575" y="4732950"/>
            <a:ext cx="942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highlight>
                  <a:srgbClr val="9FC5E8"/>
                </a:highlight>
                <a:latin typeface="Proxima Nova"/>
                <a:ea typeface="Proxima Nova"/>
                <a:cs typeface="Proxima Nova"/>
                <a:sym typeface="Proxima Nova"/>
              </a:rPr>
              <a:t>           Introduction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2019 Spitzer Observation</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OJ 287 in Radio</a:t>
            </a:r>
            <a:r>
              <a:rPr lang="en">
                <a:highlight>
                  <a:srgbClr val="9FC5E8"/>
                </a:highlight>
                <a:latin typeface="Proxima Nova Semibold"/>
                <a:ea typeface="Proxima Nova Semibold"/>
                <a:cs typeface="Proxima Nova Semibold"/>
                <a:sym typeface="Proxima Nova Semibold"/>
              </a:rPr>
              <a:t>                      </a:t>
            </a:r>
            <a:r>
              <a:rPr lang="en">
                <a:solidFill>
                  <a:srgbClr val="999999"/>
                </a:solidFill>
                <a:highlight>
                  <a:srgbClr val="9FC5E8"/>
                </a:highlight>
                <a:latin typeface="Proxima Nova Semibold"/>
                <a:ea typeface="Proxima Nova Semibold"/>
                <a:cs typeface="Proxima Nova Semibold"/>
                <a:sym typeface="Proxima Nova Semibold"/>
              </a:rPr>
              <a:t>GWs from OJ 287        </a:t>
            </a:r>
            <a:r>
              <a:rPr lang="en">
                <a:solidFill>
                  <a:srgbClr val="9FC5E8"/>
                </a:solidFill>
                <a:highlight>
                  <a:srgbClr val="9FC5E8"/>
                </a:highlight>
                <a:latin typeface="Proxima Nova Semibold"/>
                <a:ea typeface="Proxima Nova Semibold"/>
                <a:cs typeface="Proxima Nova Semibold"/>
                <a:sym typeface="Proxima Nova Semibold"/>
              </a:rPr>
              <a:t>.</a:t>
            </a:r>
            <a:r>
              <a:rPr lang="en">
                <a:solidFill>
                  <a:srgbClr val="999999"/>
                </a:solidFill>
                <a:highlight>
                  <a:srgbClr val="9FC5E8"/>
                </a:highlight>
                <a:latin typeface="Proxima Nova Semibold"/>
                <a:ea typeface="Proxima Nova Semibold"/>
                <a:cs typeface="Proxima Nova Semibold"/>
                <a:sym typeface="Proxima Nova Semibold"/>
              </a:rPr>
              <a:t>      </a:t>
            </a:r>
            <a:endParaRPr>
              <a:solidFill>
                <a:srgbClr val="999999"/>
              </a:solidFill>
              <a:highlight>
                <a:srgbClr val="9FC5E8"/>
              </a:highlight>
              <a:latin typeface="Proxima Nova Semibold"/>
              <a:ea typeface="Proxima Nova Semibold"/>
              <a:cs typeface="Proxima Nova Semibold"/>
              <a:sym typeface="Proxima Nova Semibold"/>
            </a:endParaRPr>
          </a:p>
        </p:txBody>
      </p:sp>
      <p:sp>
        <p:nvSpPr>
          <p:cNvPr id="194" name="Google Shape;194;p33"/>
          <p:cNvSpPr txBox="1"/>
          <p:nvPr>
            <p:ph idx="12" type="sldNum"/>
          </p:nvPr>
        </p:nvSpPr>
        <p:spPr>
          <a:xfrm>
            <a:off x="86248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400">
                <a:solidFill>
                  <a:srgbClr val="434343"/>
                </a:solidFill>
              </a:rPr>
              <a:t>‹#›</a:t>
            </a:fld>
            <a:endParaRPr b="1" sz="1400">
              <a:solidFill>
                <a:srgbClr val="434343"/>
              </a:solidFill>
            </a:endParaRPr>
          </a:p>
        </p:txBody>
      </p:sp>
      <p:sp>
        <p:nvSpPr>
          <p:cNvPr id="195" name="Google Shape;195;p33"/>
          <p:cNvSpPr txBox="1"/>
          <p:nvPr/>
        </p:nvSpPr>
        <p:spPr>
          <a:xfrm>
            <a:off x="311700" y="1189650"/>
            <a:ext cx="3333900" cy="3154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Proxima Nova"/>
              <a:buChar char="●"/>
            </a:pPr>
            <a:r>
              <a:rPr lang="en" sz="1800">
                <a:latin typeface="Proxima Nova"/>
                <a:ea typeface="Proxima Nova"/>
                <a:cs typeface="Proxima Nova"/>
                <a:sym typeface="Proxima Nova"/>
              </a:rPr>
              <a:t>The 2015 impact flare arrived within the expected time window, peaking on December 5, 2015</a:t>
            </a:r>
            <a:endParaRPr sz="1800">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sz="1800">
              <a:latin typeface="Proxima Nova"/>
              <a:ea typeface="Proxima Nova"/>
              <a:cs typeface="Proxima Nova"/>
              <a:sym typeface="Proxima Nova"/>
            </a:endParaRPr>
          </a:p>
          <a:p>
            <a:pPr indent="-342900" lvl="0" marL="457200" rtl="0" algn="l">
              <a:lnSpc>
                <a:spcPct val="115000"/>
              </a:lnSpc>
              <a:spcBef>
                <a:spcPts val="0"/>
              </a:spcBef>
              <a:spcAft>
                <a:spcPts val="0"/>
              </a:spcAft>
              <a:buSzPts val="1800"/>
              <a:buFont typeface="Proxima Nova"/>
              <a:buChar char="●"/>
            </a:pPr>
            <a:r>
              <a:rPr lang="en" sz="1800">
                <a:latin typeface="Proxima Nova"/>
                <a:ea typeface="Proxima Nova"/>
                <a:cs typeface="Proxima Nova"/>
                <a:sym typeface="Proxima Nova"/>
              </a:rPr>
              <a:t>Its timing provided the estimation of primary BH spin (</a:t>
            </a:r>
            <a:r>
              <a:rPr i="1" lang="en" sz="1800">
                <a:latin typeface="Proxima Nova"/>
                <a:ea typeface="Proxima Nova"/>
                <a:cs typeface="Proxima Nova"/>
                <a:sym typeface="Proxima Nova"/>
              </a:rPr>
              <a:t>χ</a:t>
            </a:r>
            <a:r>
              <a:rPr baseline="-25000" i="1" lang="en" sz="1800">
                <a:latin typeface="Proxima Nova"/>
                <a:ea typeface="Proxima Nova"/>
                <a:cs typeface="Proxima Nova"/>
                <a:sym typeface="Proxima Nova"/>
              </a:rPr>
              <a:t>1</a:t>
            </a:r>
            <a:r>
              <a:rPr lang="en" sz="1800">
                <a:latin typeface="Proxima Nova"/>
                <a:ea typeface="Proxima Nova"/>
                <a:cs typeface="Proxima Nova"/>
                <a:sym typeface="Proxima Nova"/>
              </a:rPr>
              <a:t> ~ 0.31)</a:t>
            </a:r>
            <a:endParaRPr sz="1800">
              <a:latin typeface="Proxima Nova"/>
              <a:ea typeface="Proxima Nova"/>
              <a:cs typeface="Proxima Nova"/>
              <a:sym typeface="Proxima Nova"/>
            </a:endParaRPr>
          </a:p>
        </p:txBody>
      </p:sp>
      <p:pic>
        <p:nvPicPr>
          <p:cNvPr id="196" name="Google Shape;196;p33"/>
          <p:cNvPicPr preferRelativeResize="0"/>
          <p:nvPr/>
        </p:nvPicPr>
        <p:blipFill>
          <a:blip r:embed="rId3">
            <a:alphaModFix/>
          </a:blip>
          <a:stretch>
            <a:fillRect/>
          </a:stretch>
        </p:blipFill>
        <p:spPr>
          <a:xfrm>
            <a:off x="3528600" y="1210550"/>
            <a:ext cx="5243349" cy="3026274"/>
          </a:xfrm>
          <a:prstGeom prst="rect">
            <a:avLst/>
          </a:prstGeom>
          <a:noFill/>
          <a:ln>
            <a:noFill/>
          </a:ln>
          <a:effectLst>
            <a:outerShdw blurRad="57150" rotWithShape="0" algn="bl" dir="4200000" dist="19050">
              <a:srgbClr val="000000">
                <a:alpha val="9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